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636" r:id="rId2"/>
    <p:sldId id="648" r:id="rId3"/>
    <p:sldId id="663" r:id="rId4"/>
    <p:sldId id="600" r:id="rId5"/>
    <p:sldId id="660" r:id="rId6"/>
    <p:sldId id="661" r:id="rId7"/>
    <p:sldId id="662" r:id="rId8"/>
    <p:sldId id="664" r:id="rId9"/>
    <p:sldId id="665" r:id="rId10"/>
    <p:sldId id="666" r:id="rId11"/>
    <p:sldId id="667" r:id="rId12"/>
    <p:sldId id="668" r:id="rId13"/>
    <p:sldId id="669" r:id="rId14"/>
    <p:sldId id="670" r:id="rId15"/>
    <p:sldId id="671" r:id="rId16"/>
    <p:sldId id="672" r:id="rId17"/>
    <p:sldId id="673" r:id="rId18"/>
    <p:sldId id="674" r:id="rId19"/>
    <p:sldId id="675" r:id="rId20"/>
    <p:sldId id="676" r:id="rId21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249" autoAdjust="0"/>
    <p:restoredTop sz="94660"/>
  </p:normalViewPr>
  <p:slideViewPr>
    <p:cSldViewPr snapToGrid="0">
      <p:cViewPr varScale="1">
        <p:scale>
          <a:sx n="90" d="100"/>
          <a:sy n="90" d="100"/>
        </p:scale>
        <p:origin x="106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2022-02-25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8090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2022-02-25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26742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2022-02-25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0975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2022-02-25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89267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2022-02-25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08038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2022-02-25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52039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2022-02-25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72873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2022-02-25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72867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2022-02-25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67167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2022-02-25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16995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2022-02-25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20746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3F7D5D-D53D-4CBB-8102-54E23234B3AA}" type="datetimeFigureOut">
              <a:rPr lang="ko-KR" altLang="en-US" smtClean="0"/>
              <a:t>2022-02-25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46123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jpe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jpe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4.jpe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61.jpe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14.jpeg"/><Relationship Id="rId7" Type="http://schemas.openxmlformats.org/officeDocument/2006/relationships/image" Target="../media/image18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15.jpeg"/><Relationship Id="rId9" Type="http://schemas.openxmlformats.org/officeDocument/2006/relationships/image" Target="../media/image2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030095" y="-141316"/>
            <a:ext cx="955964" cy="13134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1679171" y="3773979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043246" y="3100646"/>
            <a:ext cx="73609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latin typeface="+mj-ea"/>
                <a:ea typeface="+mj-ea"/>
              </a:rPr>
              <a:t>AI </a:t>
            </a:r>
            <a:r>
              <a:rPr lang="ko-KR" altLang="en-US" sz="2800" b="1" dirty="0">
                <a:latin typeface="+mj-ea"/>
                <a:ea typeface="+mj-ea"/>
              </a:rPr>
              <a:t>기반의 차세대 의료진단시스템 구축 연구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324397" y="4293425"/>
            <a:ext cx="23109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/>
              <a:t>20220225</a:t>
            </a:r>
            <a:endParaRPr lang="en-US" altLang="ko-KR" sz="1400" dirty="0"/>
          </a:p>
        </p:txBody>
      </p:sp>
      <p:sp>
        <p:nvSpPr>
          <p:cNvPr id="9" name="TextBox 8"/>
          <p:cNvSpPr txBox="1"/>
          <p:nvPr/>
        </p:nvSpPr>
        <p:spPr>
          <a:xfrm>
            <a:off x="3880656" y="3924093"/>
            <a:ext cx="13147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+mj-ea"/>
                <a:ea typeface="+mj-ea"/>
              </a:rPr>
              <a:t>정기 회의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97129" y="361500"/>
            <a:ext cx="33846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atin typeface="+mj-ea"/>
                <a:ea typeface="+mj-ea"/>
              </a:rPr>
              <a:t>1</a:t>
            </a:r>
            <a:r>
              <a:rPr lang="ko-KR" altLang="en-US" sz="1400" b="1" dirty="0">
                <a:latin typeface="+mj-ea"/>
                <a:ea typeface="+mj-ea"/>
              </a:rPr>
              <a:t>차년도 </a:t>
            </a:r>
            <a:r>
              <a:rPr lang="en-US" altLang="ko-KR" sz="1400" b="1" dirty="0">
                <a:latin typeface="+mj-ea"/>
                <a:ea typeface="+mj-ea"/>
              </a:rPr>
              <a:t>(2021.03-2022.02)</a:t>
            </a:r>
            <a:endParaRPr lang="ko-KR" altLang="en-US" sz="14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2182508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030095" y="-141316"/>
            <a:ext cx="955964" cy="13134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1454727" y="3882045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18802" y="3208712"/>
            <a:ext cx="73609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atin typeface="+mj-ea"/>
                <a:ea typeface="+mj-ea"/>
              </a:rPr>
              <a:t>현미경 시스템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18802" y="3863199"/>
            <a:ext cx="73609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atin typeface="+mj-ea"/>
                <a:ea typeface="+mj-ea"/>
              </a:rPr>
              <a:t>Weakly-Supervised Learning</a:t>
            </a:r>
            <a:endParaRPr lang="ko-KR" altLang="en-US" sz="20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7388970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31B7212E-664D-4C41-8D48-52463FF8340F}"/>
              </a:ext>
            </a:extLst>
          </p:cNvPr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909F11D-5D2F-4B9B-8D69-A646D5BD617B}"/>
              </a:ext>
            </a:extLst>
          </p:cNvPr>
          <p:cNvSpPr txBox="1"/>
          <p:nvPr/>
        </p:nvSpPr>
        <p:spPr>
          <a:xfrm>
            <a:off x="155574" y="127265"/>
            <a:ext cx="60540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+mj-ea"/>
              </a:rPr>
              <a:t>Weakly-Supervised Learning</a:t>
            </a:r>
            <a:r>
              <a:rPr lang="ko-KR" altLang="en-US" b="1" dirty="0">
                <a:latin typeface="+mj-ea"/>
              </a:rPr>
              <a:t>에 새로운 학습전략 제시</a:t>
            </a: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7DC220AA-C1E8-4461-9DB1-2F94654287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138" y="717494"/>
            <a:ext cx="3569582" cy="2684147"/>
          </a:xfrm>
          <a:prstGeom prst="rect">
            <a:avLst/>
          </a:prstGeom>
        </p:spPr>
      </p:pic>
      <p:graphicFrame>
        <p:nvGraphicFramePr>
          <p:cNvPr id="35" name="표 34">
            <a:extLst>
              <a:ext uri="{FF2B5EF4-FFF2-40B4-BE49-F238E27FC236}">
                <a16:creationId xmlns:a16="http://schemas.microsoft.com/office/drawing/2014/main" id="{E5F99D4D-0559-43D8-B1FE-CC280737583D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918638" y="1503307"/>
          <a:ext cx="3652005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6561">
                  <a:extLst>
                    <a:ext uri="{9D8B030D-6E8A-4147-A177-3AD203B41FA5}">
                      <a16:colId xmlns:a16="http://schemas.microsoft.com/office/drawing/2014/main" val="2809381280"/>
                    </a:ext>
                  </a:extLst>
                </a:gridCol>
                <a:gridCol w="1317072">
                  <a:extLst>
                    <a:ext uri="{9D8B030D-6E8A-4147-A177-3AD203B41FA5}">
                      <a16:colId xmlns:a16="http://schemas.microsoft.com/office/drawing/2014/main" val="3317723913"/>
                    </a:ext>
                  </a:extLst>
                </a:gridCol>
                <a:gridCol w="1848372">
                  <a:extLst>
                    <a:ext uri="{9D8B030D-6E8A-4147-A177-3AD203B41FA5}">
                      <a16:colId xmlns:a16="http://schemas.microsoft.com/office/drawing/2014/main" val="6364678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기존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Multi-Class Label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21883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M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[1,1,1]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14553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[1,1,0]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6211063"/>
                  </a:ext>
                </a:extLst>
              </a:tr>
            </a:tbl>
          </a:graphicData>
        </a:graphic>
      </p:graphicFrame>
      <p:sp>
        <p:nvSpPr>
          <p:cNvPr id="38" name="AutoShape 4" descr="278203_233.png">
            <a:extLst>
              <a:ext uri="{FF2B5EF4-FFF2-40B4-BE49-F238E27FC236}">
                <a16:creationId xmlns:a16="http://schemas.microsoft.com/office/drawing/2014/main" id="{FF04300D-5B4E-4021-BB0E-6D4EF8B4115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3C00A664-EF50-4B8A-A645-AEC1B40C2F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34" y="3699302"/>
            <a:ext cx="2963247" cy="2945952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0CC865C8-54FB-417F-A19A-57C3862B3C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1349" y="3699302"/>
            <a:ext cx="2941301" cy="2952768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31D70915-ED6F-4377-A7A9-1EF7C4F6FF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6418" y="3699302"/>
            <a:ext cx="2941301" cy="2945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0306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FF9ABAC7-2308-4809-92F4-A41ABC64C663}"/>
              </a:ext>
            </a:extLst>
          </p:cNvPr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5A869132-3622-4EAD-B651-CCA23097C2FB}"/>
              </a:ext>
            </a:extLst>
          </p:cNvPr>
          <p:cNvSpPr txBox="1"/>
          <p:nvPr/>
        </p:nvSpPr>
        <p:spPr>
          <a:xfrm>
            <a:off x="155574" y="127265"/>
            <a:ext cx="60540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+mj-ea"/>
              </a:rPr>
              <a:t>Weakly-Supervised Learning</a:t>
            </a:r>
            <a:r>
              <a:rPr lang="ko-KR" altLang="en-US" b="1" dirty="0">
                <a:latin typeface="+mj-ea"/>
              </a:rPr>
              <a:t>에 새로운 학습전략 제시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3AD8EC1-F1A9-4CB2-812E-7E33F68A3A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574" y="4176133"/>
            <a:ext cx="4782217" cy="2029108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A637E534-3012-4574-9BF3-37EEBDF109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561" y="1188846"/>
            <a:ext cx="4241505" cy="2731955"/>
          </a:xfrm>
          <a:prstGeom prst="rect">
            <a:avLst/>
          </a:prstGeom>
        </p:spPr>
      </p:pic>
      <p:sp>
        <p:nvSpPr>
          <p:cNvPr id="40" name="직사각형 39">
            <a:extLst>
              <a:ext uri="{FF2B5EF4-FFF2-40B4-BE49-F238E27FC236}">
                <a16:creationId xmlns:a16="http://schemas.microsoft.com/office/drawing/2014/main" id="{CC84835C-4732-4823-80F2-494C5A20DEB9}"/>
              </a:ext>
            </a:extLst>
          </p:cNvPr>
          <p:cNvSpPr/>
          <p:nvPr/>
        </p:nvSpPr>
        <p:spPr>
          <a:xfrm>
            <a:off x="0" y="6519446"/>
            <a:ext cx="6096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800" dirty="0">
                <a:latin typeface="Arial" panose="020B0604020202020204" pitchFamily="34" charset="0"/>
                <a:cs typeface="Arial" panose="020B0604020202020204" pitchFamily="34" charset="0"/>
              </a:rPr>
              <a:t>[1] Fan, Deng-Ping, et al. "Camouflaged object detection." CVPR (2020)</a:t>
            </a:r>
          </a:p>
          <a:p>
            <a:r>
              <a:rPr lang="en-US" altLang="ko-KR" sz="800" dirty="0">
                <a:latin typeface="Arial" panose="020B0604020202020204" pitchFamily="34" charset="0"/>
                <a:cs typeface="Arial" panose="020B0604020202020204" pitchFamily="34" charset="0"/>
              </a:rPr>
              <a:t>[2] Jiang et al., “</a:t>
            </a:r>
            <a:r>
              <a:rPr lang="en-US" altLang="ko-KR" sz="800" dirty="0" err="1">
                <a:latin typeface="Arial" panose="020B0604020202020204" pitchFamily="34" charset="0"/>
                <a:cs typeface="Arial" panose="020B0604020202020204" pitchFamily="34" charset="0"/>
              </a:rPr>
              <a:t>LayerCAM</a:t>
            </a:r>
            <a:r>
              <a:rPr lang="en-US" altLang="ko-KR" sz="800" dirty="0">
                <a:latin typeface="Arial" panose="020B0604020202020204" pitchFamily="34" charset="0"/>
                <a:cs typeface="Arial" panose="020B0604020202020204" pitchFamily="34" charset="0"/>
              </a:rPr>
              <a:t>” (2021)</a:t>
            </a:r>
            <a:endParaRPr lang="ko-KR" altLang="en-US" sz="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5D693263-251F-4C3F-96B4-D18A5351EEFD}"/>
              </a:ext>
            </a:extLst>
          </p:cNvPr>
          <p:cNvSpPr/>
          <p:nvPr/>
        </p:nvSpPr>
        <p:spPr>
          <a:xfrm>
            <a:off x="4937791" y="1347540"/>
            <a:ext cx="4050635" cy="45750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1400" dirty="0"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err="1">
                <a:latin typeface="+mj-ea"/>
                <a:ea typeface="+mj-ea"/>
              </a:rPr>
              <a:t>GradCAM</a:t>
            </a:r>
            <a:r>
              <a:rPr lang="en-US" altLang="ko-KR" sz="1400" dirty="0">
                <a:latin typeface="+mj-ea"/>
                <a:ea typeface="+mj-ea"/>
              </a:rPr>
              <a:t> </a:t>
            </a:r>
            <a:r>
              <a:rPr lang="ko-KR" altLang="en-US" sz="1400" dirty="0">
                <a:latin typeface="+mj-ea"/>
                <a:ea typeface="+mj-ea"/>
              </a:rPr>
              <a:t>방식은 </a:t>
            </a:r>
            <a:r>
              <a:rPr lang="en-US" altLang="ko-KR" sz="1400" dirty="0">
                <a:latin typeface="+mj-ea"/>
                <a:ea typeface="+mj-ea"/>
              </a:rPr>
              <a:t>Convolution </a:t>
            </a:r>
            <a:r>
              <a:rPr lang="ko-KR" altLang="en-US" sz="1400" dirty="0">
                <a:latin typeface="+mj-ea"/>
                <a:ea typeface="+mj-ea"/>
              </a:rPr>
              <a:t>연산이 상위 레이어로 갈수록 </a:t>
            </a:r>
            <a:r>
              <a:rPr lang="en-US" altLang="ko-KR" sz="1400" dirty="0">
                <a:latin typeface="+mj-ea"/>
                <a:ea typeface="+mj-ea"/>
              </a:rPr>
              <a:t>Receptive Field(</a:t>
            </a:r>
            <a:r>
              <a:rPr lang="ko-KR" altLang="en-US" sz="1400" dirty="0">
                <a:latin typeface="+mj-ea"/>
                <a:ea typeface="+mj-ea"/>
              </a:rPr>
              <a:t>한 </a:t>
            </a:r>
            <a:r>
              <a:rPr lang="en-US" altLang="ko-KR" sz="1400" dirty="0" err="1">
                <a:latin typeface="+mj-ea"/>
                <a:ea typeface="+mj-ea"/>
              </a:rPr>
              <a:t>Fixel</a:t>
            </a:r>
            <a:r>
              <a:rPr lang="ko-KR" altLang="en-US" sz="1400" dirty="0">
                <a:latin typeface="+mj-ea"/>
                <a:ea typeface="+mj-ea"/>
              </a:rPr>
              <a:t>이 내려다보는 이미지의 </a:t>
            </a:r>
            <a:r>
              <a:rPr lang="en-US" altLang="ko-KR" sz="1400" dirty="0">
                <a:latin typeface="+mj-ea"/>
                <a:ea typeface="+mj-ea"/>
              </a:rPr>
              <a:t>Resolution</a:t>
            </a:r>
            <a:r>
              <a:rPr lang="ko-KR" altLang="en-US" sz="1400" dirty="0">
                <a:latin typeface="+mj-ea"/>
                <a:ea typeface="+mj-ea"/>
              </a:rPr>
              <a:t>크기</a:t>
            </a:r>
            <a:r>
              <a:rPr lang="en-US" altLang="ko-KR" sz="1400" dirty="0">
                <a:latin typeface="+mj-ea"/>
                <a:ea typeface="+mj-ea"/>
              </a:rPr>
              <a:t>)</a:t>
            </a:r>
            <a:r>
              <a:rPr lang="ko-KR" altLang="en-US" sz="1400" dirty="0">
                <a:latin typeface="+mj-ea"/>
                <a:ea typeface="+mj-ea"/>
              </a:rPr>
              <a:t>가</a:t>
            </a:r>
            <a:r>
              <a:rPr lang="en-US" altLang="ko-KR" sz="1400" dirty="0">
                <a:latin typeface="+mj-ea"/>
                <a:ea typeface="+mj-ea"/>
              </a:rPr>
              <a:t> </a:t>
            </a:r>
            <a:r>
              <a:rPr lang="ko-KR" altLang="en-US" sz="1400" dirty="0">
                <a:latin typeface="+mj-ea"/>
                <a:ea typeface="+mj-ea"/>
              </a:rPr>
              <a:t>커진다는 것에 착안함</a:t>
            </a:r>
            <a:endParaRPr lang="en-US" altLang="ko-KR" sz="1400" dirty="0">
              <a:latin typeface="+mj-ea"/>
              <a:ea typeface="+mj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j-ea"/>
                <a:ea typeface="+mj-ea"/>
              </a:rPr>
              <a:t>각기 다른 </a:t>
            </a:r>
            <a:r>
              <a:rPr lang="en-US" altLang="ko-KR" sz="1400" dirty="0">
                <a:latin typeface="+mj-ea"/>
                <a:ea typeface="+mj-ea"/>
              </a:rPr>
              <a:t>Receptive Field</a:t>
            </a:r>
            <a:r>
              <a:rPr lang="ko-KR" altLang="en-US" sz="1400" dirty="0">
                <a:latin typeface="+mj-ea"/>
                <a:ea typeface="+mj-ea"/>
              </a:rPr>
              <a:t>를 규합하여 </a:t>
            </a:r>
            <a:r>
              <a:rPr lang="ko-KR" altLang="en-US" sz="1400" dirty="0" err="1">
                <a:latin typeface="+mj-ea"/>
                <a:ea typeface="+mj-ea"/>
              </a:rPr>
              <a:t>저수준에서</a:t>
            </a:r>
            <a:r>
              <a:rPr lang="ko-KR" altLang="en-US" sz="1400" dirty="0">
                <a:latin typeface="+mj-ea"/>
                <a:ea typeface="+mj-ea"/>
              </a:rPr>
              <a:t> 고수준의 정보로 </a:t>
            </a:r>
            <a:r>
              <a:rPr lang="en-US" altLang="ko-KR" sz="1400" dirty="0">
                <a:latin typeface="+mj-ea"/>
                <a:ea typeface="+mj-ea"/>
              </a:rPr>
              <a:t>CAM</a:t>
            </a:r>
            <a:r>
              <a:rPr lang="ko-KR" altLang="en-US" sz="1400" dirty="0">
                <a:latin typeface="+mj-ea"/>
                <a:ea typeface="+mj-ea"/>
              </a:rPr>
              <a:t>을 추출</a:t>
            </a:r>
            <a:endParaRPr lang="en-US" altLang="ko-KR" sz="1400" dirty="0">
              <a:latin typeface="+mj-ea"/>
              <a:ea typeface="+mj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err="1">
                <a:latin typeface="+mj-ea"/>
                <a:ea typeface="+mj-ea"/>
              </a:rPr>
              <a:t>LayerCAM</a:t>
            </a:r>
            <a:r>
              <a:rPr lang="ko-KR" altLang="en-US" sz="1400" dirty="0">
                <a:latin typeface="+mj-ea"/>
                <a:ea typeface="+mj-ea"/>
              </a:rPr>
              <a:t>은 어떠한 </a:t>
            </a:r>
            <a:r>
              <a:rPr lang="en-US" altLang="ko-KR" sz="1400" dirty="0">
                <a:latin typeface="+mj-ea"/>
                <a:ea typeface="+mj-ea"/>
              </a:rPr>
              <a:t>CNN</a:t>
            </a:r>
            <a:r>
              <a:rPr lang="ko-KR" altLang="en-US" sz="1400" dirty="0">
                <a:latin typeface="+mj-ea"/>
                <a:ea typeface="+mj-ea"/>
              </a:rPr>
              <a:t>구조에도 적용이 가능한 방법론으로 </a:t>
            </a:r>
            <a:r>
              <a:rPr lang="en-US" altLang="ko-KR" sz="1400" dirty="0">
                <a:latin typeface="+mj-ea"/>
                <a:ea typeface="+mj-ea"/>
              </a:rPr>
              <a:t>Class</a:t>
            </a:r>
            <a:r>
              <a:rPr lang="ko-KR" altLang="en-US" sz="1400" dirty="0">
                <a:latin typeface="+mj-ea"/>
                <a:ea typeface="+mj-ea"/>
              </a:rPr>
              <a:t>를 </a:t>
            </a:r>
            <a:r>
              <a:rPr lang="en-US" altLang="ko-KR" sz="1400" dirty="0">
                <a:latin typeface="+mj-ea"/>
                <a:ea typeface="+mj-ea"/>
              </a:rPr>
              <a:t>Target</a:t>
            </a:r>
            <a:r>
              <a:rPr lang="ko-KR" altLang="en-US" sz="1400" dirty="0">
                <a:latin typeface="+mj-ea"/>
                <a:ea typeface="+mj-ea"/>
              </a:rPr>
              <a:t>으로 학습되는 네트워크의 </a:t>
            </a:r>
            <a:r>
              <a:rPr lang="en-US" altLang="ko-KR" sz="1400" dirty="0">
                <a:latin typeface="+mj-ea"/>
                <a:ea typeface="+mj-ea"/>
              </a:rPr>
              <a:t>Feature Map</a:t>
            </a:r>
            <a:r>
              <a:rPr lang="ko-KR" altLang="en-US" sz="1400" dirty="0">
                <a:latin typeface="+mj-ea"/>
                <a:ea typeface="+mj-ea"/>
              </a:rPr>
              <a:t>에 </a:t>
            </a:r>
            <a:r>
              <a:rPr lang="en-US" altLang="ko-KR" sz="1400" dirty="0">
                <a:latin typeface="+mj-ea"/>
                <a:ea typeface="+mj-ea"/>
              </a:rPr>
              <a:t>Weigh</a:t>
            </a:r>
            <a:r>
              <a:rPr lang="ko-KR" altLang="en-US" sz="1400" dirty="0">
                <a:latin typeface="+mj-ea"/>
                <a:ea typeface="+mj-ea"/>
              </a:rPr>
              <a:t>를 도입하여 </a:t>
            </a:r>
            <a:r>
              <a:rPr lang="en-US" altLang="ko-KR" sz="1400" dirty="0">
                <a:latin typeface="+mj-ea"/>
                <a:ea typeface="+mj-ea"/>
              </a:rPr>
              <a:t>Channel-wise</a:t>
            </a:r>
            <a:r>
              <a:rPr lang="ko-KR" altLang="en-US" sz="1400" dirty="0">
                <a:latin typeface="+mj-ea"/>
                <a:ea typeface="+mj-ea"/>
              </a:rPr>
              <a:t>하게 합한 하나의 </a:t>
            </a:r>
            <a:r>
              <a:rPr lang="en-US" altLang="ko-KR" sz="1400" dirty="0">
                <a:latin typeface="+mj-ea"/>
                <a:ea typeface="+mj-ea"/>
              </a:rPr>
              <a:t>Class Activation Map</a:t>
            </a:r>
            <a:r>
              <a:rPr lang="ko-KR" altLang="en-US" sz="1400" dirty="0">
                <a:latin typeface="+mj-ea"/>
                <a:ea typeface="+mj-ea"/>
              </a:rPr>
              <a:t>을 추출하는 방식</a:t>
            </a:r>
            <a:endParaRPr lang="en-US" altLang="ko-KR" sz="14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040194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030095" y="-141316"/>
            <a:ext cx="955964" cy="13134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1454727" y="3882045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18802" y="3208712"/>
            <a:ext cx="73609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atin typeface="+mj-ea"/>
                <a:ea typeface="+mj-ea"/>
              </a:rPr>
              <a:t>현미경 시스템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18802" y="3863199"/>
            <a:ext cx="73609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atin typeface="+mj-ea"/>
                <a:ea typeface="+mj-ea"/>
              </a:rPr>
              <a:t>Segmentation</a:t>
            </a:r>
            <a:endParaRPr lang="ko-KR" altLang="en-US" sz="20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2823711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22085" y="91178"/>
            <a:ext cx="73609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+mj-ea"/>
                <a:ea typeface="+mj-ea"/>
              </a:rPr>
              <a:t>Segmentation </a:t>
            </a:r>
            <a:r>
              <a:rPr lang="ko-KR" altLang="en-US" sz="2000" b="1" dirty="0">
                <a:latin typeface="+mj-ea"/>
                <a:ea typeface="+mj-ea"/>
              </a:rPr>
              <a:t>실험결과 </a:t>
            </a:r>
            <a:r>
              <a:rPr lang="en-US" altLang="ko-KR" sz="2000" b="1" dirty="0">
                <a:latin typeface="+mj-ea"/>
                <a:ea typeface="+mj-ea"/>
              </a:rPr>
              <a:t>- </a:t>
            </a:r>
            <a:r>
              <a:rPr lang="ko-KR" altLang="en-US" sz="2000" b="1" dirty="0">
                <a:latin typeface="+mj-ea"/>
                <a:ea typeface="+mj-ea"/>
              </a:rPr>
              <a:t>정량평가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DDC3B80-D049-466F-9833-22A868C1B078}"/>
              </a:ext>
            </a:extLst>
          </p:cNvPr>
          <p:cNvSpPr/>
          <p:nvPr/>
        </p:nvSpPr>
        <p:spPr>
          <a:xfrm>
            <a:off x="581256" y="3460459"/>
            <a:ext cx="7981485" cy="26360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1400" dirty="0"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err="1">
                <a:latin typeface="+mj-ea"/>
                <a:ea typeface="+mj-ea"/>
              </a:rPr>
              <a:t>DiceCoefficient</a:t>
            </a:r>
            <a:r>
              <a:rPr lang="ko-KR" altLang="en-US" sz="1400" dirty="0">
                <a:latin typeface="+mj-ea"/>
                <a:ea typeface="+mj-ea"/>
              </a:rPr>
              <a:t>와 </a:t>
            </a:r>
            <a:r>
              <a:rPr lang="en-US" altLang="ko-KR" sz="1400" dirty="0" err="1">
                <a:latin typeface="+mj-ea"/>
                <a:ea typeface="+mj-ea"/>
              </a:rPr>
              <a:t>IoU</a:t>
            </a:r>
            <a:r>
              <a:rPr lang="ko-KR" altLang="en-US" sz="1400" dirty="0">
                <a:latin typeface="+mj-ea"/>
                <a:ea typeface="+mj-ea"/>
              </a:rPr>
              <a:t>는 객체가 없는 경우 </a:t>
            </a:r>
            <a:r>
              <a:rPr lang="en-US" altLang="ko-KR" sz="1400" dirty="0">
                <a:latin typeface="+mj-ea"/>
                <a:ea typeface="+mj-ea"/>
              </a:rPr>
              <a:t>TP</a:t>
            </a:r>
            <a:r>
              <a:rPr lang="ko-KR" altLang="en-US" sz="1400" dirty="0">
                <a:latin typeface="+mj-ea"/>
                <a:ea typeface="+mj-ea"/>
              </a:rPr>
              <a:t>가 없기때문에 정상 데이터</a:t>
            </a:r>
            <a:r>
              <a:rPr lang="en-US" altLang="ko-KR" sz="1400" dirty="0">
                <a:latin typeface="+mj-ea"/>
                <a:ea typeface="+mj-ea"/>
              </a:rPr>
              <a:t>(</a:t>
            </a:r>
            <a:r>
              <a:rPr lang="ko-KR" altLang="en-US" sz="1400" dirty="0">
                <a:latin typeface="+mj-ea"/>
                <a:ea typeface="+mj-ea"/>
              </a:rPr>
              <a:t>음성</a:t>
            </a:r>
            <a:r>
              <a:rPr lang="en-US" altLang="ko-KR" sz="1400" dirty="0">
                <a:latin typeface="+mj-ea"/>
                <a:ea typeface="+mj-ea"/>
              </a:rPr>
              <a:t>) Test </a:t>
            </a:r>
            <a:r>
              <a:rPr lang="ko-KR" altLang="en-US" sz="1400" dirty="0">
                <a:latin typeface="+mj-ea"/>
                <a:ea typeface="+mj-ea"/>
              </a:rPr>
              <a:t>시에는 측정되지 않게 코드를 수정함</a:t>
            </a:r>
            <a:endParaRPr lang="en-US" altLang="ko-KR" sz="1400" dirty="0"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+mj-ea"/>
                <a:ea typeface="+mj-ea"/>
              </a:rPr>
              <a:t>Precision, Recall</a:t>
            </a:r>
            <a:r>
              <a:rPr lang="ko-KR" altLang="en-US" sz="1400" dirty="0">
                <a:latin typeface="+mj-ea"/>
                <a:ea typeface="+mj-ea"/>
              </a:rPr>
              <a:t>은 양성과 음성의 비율이 극단적으로 다른 데이터에도 적용할 수 있는 </a:t>
            </a:r>
            <a:r>
              <a:rPr lang="en-US" altLang="ko-KR" sz="1400" dirty="0">
                <a:latin typeface="+mj-ea"/>
                <a:ea typeface="+mj-ea"/>
              </a:rPr>
              <a:t>metric</a:t>
            </a:r>
            <a:r>
              <a:rPr lang="ko-KR" altLang="en-US" sz="1400" dirty="0">
                <a:latin typeface="+mj-ea"/>
                <a:ea typeface="+mj-ea"/>
              </a:rPr>
              <a:t>으로 성능 차이를 더 객관적으로 평가하기 위하여 도입함</a:t>
            </a:r>
            <a:endParaRPr lang="en-US" altLang="ko-KR" sz="1400" dirty="0"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+mj-ea"/>
                <a:ea typeface="+mj-ea"/>
              </a:rPr>
              <a:t>F1</a:t>
            </a:r>
            <a:r>
              <a:rPr lang="ko-KR" altLang="en-US" sz="1400" dirty="0">
                <a:latin typeface="+mj-ea"/>
                <a:ea typeface="+mj-ea"/>
              </a:rPr>
              <a:t>은 </a:t>
            </a:r>
            <a:r>
              <a:rPr lang="en-US" altLang="ko-KR" sz="1400" dirty="0">
                <a:latin typeface="+mj-ea"/>
                <a:ea typeface="+mj-ea"/>
              </a:rPr>
              <a:t>Precision</a:t>
            </a:r>
            <a:r>
              <a:rPr lang="ko-KR" altLang="en-US" sz="1400" dirty="0">
                <a:latin typeface="+mj-ea"/>
                <a:ea typeface="+mj-ea"/>
              </a:rPr>
              <a:t>과 </a:t>
            </a:r>
            <a:r>
              <a:rPr lang="en-US" altLang="ko-KR" sz="1400" dirty="0">
                <a:latin typeface="+mj-ea"/>
                <a:ea typeface="+mj-ea"/>
              </a:rPr>
              <a:t>Recall</a:t>
            </a:r>
            <a:r>
              <a:rPr lang="ko-KR" altLang="en-US" sz="1400" dirty="0">
                <a:latin typeface="+mj-ea"/>
                <a:ea typeface="+mj-ea"/>
              </a:rPr>
              <a:t>의 조화평균</a:t>
            </a:r>
            <a:endParaRPr lang="en-US" altLang="ko-KR" sz="1400" dirty="0"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err="1">
                <a:latin typeface="+mj-ea"/>
                <a:ea typeface="+mj-ea"/>
              </a:rPr>
              <a:t>ZeroLabel</a:t>
            </a:r>
            <a:r>
              <a:rPr lang="ko-KR" altLang="en-US" sz="1400" dirty="0">
                <a:latin typeface="+mj-ea"/>
                <a:ea typeface="+mj-ea"/>
              </a:rPr>
              <a:t>에서 수치상으로 최고의 성능을 보임</a:t>
            </a:r>
            <a:endParaRPr lang="en-US" altLang="ko-KR" sz="1400" dirty="0">
              <a:latin typeface="+mj-ea"/>
              <a:ea typeface="+mj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j-ea"/>
                <a:ea typeface="+mj-ea"/>
              </a:rPr>
              <a:t>그 다음으로는 </a:t>
            </a:r>
            <a:r>
              <a:rPr lang="en-US" altLang="ko-KR" sz="1400" dirty="0" err="1">
                <a:latin typeface="+mj-ea"/>
                <a:ea typeface="+mj-ea"/>
              </a:rPr>
              <a:t>PatchMix</a:t>
            </a:r>
            <a:r>
              <a:rPr lang="en-US" altLang="ko-KR" sz="1400" dirty="0">
                <a:latin typeface="+mj-ea"/>
                <a:ea typeface="+mj-ea"/>
              </a:rPr>
              <a:t> Augmentation </a:t>
            </a:r>
            <a:r>
              <a:rPr lang="ko-KR" altLang="en-US" sz="1400" dirty="0">
                <a:latin typeface="+mj-ea"/>
                <a:ea typeface="+mj-ea"/>
              </a:rPr>
              <a:t>학습전략이 좋은 성능을 보임</a:t>
            </a:r>
            <a:endParaRPr lang="en-US" altLang="ko-KR" sz="1400" dirty="0">
              <a:latin typeface="+mj-ea"/>
              <a:ea typeface="+mj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55BF6AD-40AD-495D-85D5-AC174939E2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126" y="1281454"/>
            <a:ext cx="6963747" cy="2248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9666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22085" y="91178"/>
            <a:ext cx="73609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>
                <a:latin typeface="+mj-ea"/>
                <a:ea typeface="+mj-ea"/>
              </a:rPr>
              <a:t>Segmentation </a:t>
            </a:r>
            <a:r>
              <a:rPr lang="ko-KR" altLang="en-US" sz="2000" b="1">
                <a:latin typeface="+mj-ea"/>
                <a:ea typeface="+mj-ea"/>
              </a:rPr>
              <a:t>실험결과 </a:t>
            </a:r>
            <a:r>
              <a:rPr lang="en-US" altLang="ko-KR" sz="2000" b="1">
                <a:latin typeface="+mj-ea"/>
                <a:ea typeface="+mj-ea"/>
              </a:rPr>
              <a:t>- </a:t>
            </a:r>
            <a:r>
              <a:rPr lang="ko-KR" altLang="en-US" sz="2000" b="1">
                <a:latin typeface="+mj-ea"/>
                <a:ea typeface="+mj-ea"/>
              </a:rPr>
              <a:t>정성평가</a:t>
            </a:r>
            <a:endParaRPr lang="ko-KR" altLang="en-US" sz="2000" b="1" dirty="0">
              <a:latin typeface="+mj-ea"/>
              <a:ea typeface="+mj-ea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AF92ACC-A95B-405C-82AA-6213E2B5E0EC}"/>
              </a:ext>
            </a:extLst>
          </p:cNvPr>
          <p:cNvSpPr/>
          <p:nvPr/>
        </p:nvSpPr>
        <p:spPr>
          <a:xfrm rot="16200000">
            <a:off x="-612032" y="2558866"/>
            <a:ext cx="156004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/>
              <a:t>2021S 0139816030101-10</a:t>
            </a: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B8ADBDEA-7937-4587-A06F-A545EA84747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" y="624567"/>
            <a:ext cx="5625042" cy="411481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BB08336-01AF-453F-BFC8-932878794D1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6558" y="624567"/>
            <a:ext cx="2772785" cy="202834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A0B71A4-6589-4F2C-8D93-AF7F4BACEB2B}"/>
              </a:ext>
            </a:extLst>
          </p:cNvPr>
          <p:cNvSpPr txBox="1"/>
          <p:nvPr/>
        </p:nvSpPr>
        <p:spPr>
          <a:xfrm>
            <a:off x="6039512" y="2396192"/>
            <a:ext cx="10066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</a:rPr>
              <a:t>M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C3EBAB0-ACDB-4323-8BC2-8814E380C42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6558" y="2711044"/>
            <a:ext cx="2772786" cy="202834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28C8EDA0-A15B-429F-9CDC-D1EEEBAB36C8}"/>
              </a:ext>
            </a:extLst>
          </p:cNvPr>
          <p:cNvSpPr txBox="1"/>
          <p:nvPr/>
        </p:nvSpPr>
        <p:spPr>
          <a:xfrm>
            <a:off x="6042445" y="4482669"/>
            <a:ext cx="10066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</a:rPr>
              <a:t>NM</a:t>
            </a:r>
            <a:r>
              <a:rPr lang="ko-KR" altLang="en-US" sz="1200" b="1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6318789-1E55-48A0-8125-768412C70D7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2445" y="4779952"/>
            <a:ext cx="2772783" cy="2028339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2B0E8F6-98A2-4DB0-9622-CAC6E7323CB8}"/>
              </a:ext>
            </a:extLst>
          </p:cNvPr>
          <p:cNvSpPr txBox="1"/>
          <p:nvPr/>
        </p:nvSpPr>
        <p:spPr>
          <a:xfrm>
            <a:off x="5978832" y="6543414"/>
            <a:ext cx="13618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err="1">
                <a:solidFill>
                  <a:schemeClr val="bg1"/>
                </a:solidFill>
              </a:rPr>
              <a:t>NM_PatchMix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4FC27742-5655-4303-8992-F1126C24DBC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18" y="4776336"/>
            <a:ext cx="2772785" cy="2028340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4271D1A1-1FF4-4A77-8668-3CCF257D64A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6576" y="4781939"/>
            <a:ext cx="2772783" cy="202834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55AE264E-51DD-4FD5-B3D1-C04320C0AF75}"/>
              </a:ext>
            </a:extLst>
          </p:cNvPr>
          <p:cNvSpPr txBox="1"/>
          <p:nvPr/>
        </p:nvSpPr>
        <p:spPr>
          <a:xfrm>
            <a:off x="266138" y="6534526"/>
            <a:ext cx="13618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err="1">
                <a:solidFill>
                  <a:schemeClr val="bg1"/>
                </a:solidFill>
              </a:rPr>
              <a:t>NM_SegMix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BEC14AC-01EB-4C8D-9F31-53C82316626B}"/>
              </a:ext>
            </a:extLst>
          </p:cNvPr>
          <p:cNvSpPr txBox="1"/>
          <p:nvPr/>
        </p:nvSpPr>
        <p:spPr>
          <a:xfrm>
            <a:off x="3086838" y="6543414"/>
            <a:ext cx="15085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err="1">
                <a:solidFill>
                  <a:schemeClr val="bg1"/>
                </a:solidFill>
              </a:rPr>
              <a:t>NM_PatchMix_Resol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F1FAA05D-3FF2-41DD-A4D4-7A7B60C49355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6576" y="2722314"/>
            <a:ext cx="2759103" cy="2018332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72584CA5-6D3B-4B43-A330-6EF94FD8DC6B}"/>
              </a:ext>
            </a:extLst>
          </p:cNvPr>
          <p:cNvSpPr txBox="1"/>
          <p:nvPr/>
        </p:nvSpPr>
        <p:spPr>
          <a:xfrm>
            <a:off x="3126576" y="4482669"/>
            <a:ext cx="10066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</a:rPr>
              <a:t>GT</a:t>
            </a:r>
            <a:r>
              <a:rPr lang="ko-KR" altLang="en-US" sz="1200" b="1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357916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>
            <a:extLst>
              <a:ext uri="{FF2B5EF4-FFF2-40B4-BE49-F238E27FC236}">
                <a16:creationId xmlns:a16="http://schemas.microsoft.com/office/drawing/2014/main" id="{24E8903A-CD3F-4D86-9FAC-420C9F14B15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3423" y="4780743"/>
            <a:ext cx="2759088" cy="2018321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5ED5779F-A671-4D9D-ACAC-596BF3197A7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2173" y="4779102"/>
            <a:ext cx="2772783" cy="2028339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7CBC3A57-3082-4B69-A7BB-C1D9A6CB15F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9512" y="2711977"/>
            <a:ext cx="2772783" cy="202833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FEF621A-C0D5-4F72-91B6-D247DA17AD0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8311" y="624567"/>
            <a:ext cx="2772784" cy="202834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07A4A869-8494-4FFF-B7E0-58CB8DFAA1C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830" y="624566"/>
            <a:ext cx="5625020" cy="4114801"/>
          </a:xfrm>
          <a:prstGeom prst="rect">
            <a:avLst/>
          </a:prstGeom>
        </p:spPr>
      </p:pic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22085" y="91178"/>
            <a:ext cx="73609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>
                <a:latin typeface="+mj-ea"/>
                <a:ea typeface="+mj-ea"/>
              </a:rPr>
              <a:t>Segmentation </a:t>
            </a:r>
            <a:r>
              <a:rPr lang="ko-KR" altLang="en-US" sz="2000" b="1">
                <a:latin typeface="+mj-ea"/>
                <a:ea typeface="+mj-ea"/>
              </a:rPr>
              <a:t>실험결과 </a:t>
            </a:r>
            <a:r>
              <a:rPr lang="en-US" altLang="ko-KR" sz="2000" b="1">
                <a:latin typeface="+mj-ea"/>
                <a:ea typeface="+mj-ea"/>
              </a:rPr>
              <a:t>- </a:t>
            </a:r>
            <a:r>
              <a:rPr lang="ko-KR" altLang="en-US" sz="2000" b="1">
                <a:latin typeface="+mj-ea"/>
                <a:ea typeface="+mj-ea"/>
              </a:rPr>
              <a:t>정성평가</a:t>
            </a:r>
            <a:endParaRPr lang="ko-KR" altLang="en-US" sz="2000" b="1" dirty="0">
              <a:latin typeface="+mj-ea"/>
              <a:ea typeface="+mj-ea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AF92ACC-A95B-405C-82AA-6213E2B5E0EC}"/>
              </a:ext>
            </a:extLst>
          </p:cNvPr>
          <p:cNvSpPr/>
          <p:nvPr/>
        </p:nvSpPr>
        <p:spPr>
          <a:xfrm rot="16200000">
            <a:off x="-644894" y="2558866"/>
            <a:ext cx="162576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/>
              <a:t>2021S 0140799120101-522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0B71A4-6589-4F2C-8D93-AF7F4BACEB2B}"/>
              </a:ext>
            </a:extLst>
          </p:cNvPr>
          <p:cNvSpPr txBox="1"/>
          <p:nvPr/>
        </p:nvSpPr>
        <p:spPr>
          <a:xfrm>
            <a:off x="6039512" y="2396192"/>
            <a:ext cx="10066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</a:rPr>
              <a:t>M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8C8EDA0-A15B-429F-9CDC-D1EEEBAB36C8}"/>
              </a:ext>
            </a:extLst>
          </p:cNvPr>
          <p:cNvSpPr txBox="1"/>
          <p:nvPr/>
        </p:nvSpPr>
        <p:spPr>
          <a:xfrm>
            <a:off x="6032173" y="4482669"/>
            <a:ext cx="10066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</a:rPr>
              <a:t>NM</a:t>
            </a:r>
            <a:r>
              <a:rPr lang="ko-KR" altLang="en-US" sz="1200" b="1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2B0E8F6-98A2-4DB0-9622-CAC6E7323CB8}"/>
              </a:ext>
            </a:extLst>
          </p:cNvPr>
          <p:cNvSpPr txBox="1"/>
          <p:nvPr/>
        </p:nvSpPr>
        <p:spPr>
          <a:xfrm>
            <a:off x="7715353" y="6530442"/>
            <a:ext cx="13618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err="1">
                <a:solidFill>
                  <a:schemeClr val="bg1"/>
                </a:solidFill>
              </a:rPr>
              <a:t>NM_PatchMix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BEC14AC-01EB-4C8D-9F31-53C82316626B}"/>
              </a:ext>
            </a:extLst>
          </p:cNvPr>
          <p:cNvSpPr txBox="1"/>
          <p:nvPr/>
        </p:nvSpPr>
        <p:spPr>
          <a:xfrm>
            <a:off x="4383946" y="6543414"/>
            <a:ext cx="15085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err="1">
                <a:solidFill>
                  <a:schemeClr val="bg1"/>
                </a:solidFill>
              </a:rPr>
              <a:t>NM_PatchMix_Resol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92F8B6B-6E07-474A-9C80-EBBC11907BD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3423" y="2716053"/>
            <a:ext cx="2759088" cy="2018321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72584CA5-6D3B-4B43-A330-6EF94FD8DC6B}"/>
              </a:ext>
            </a:extLst>
          </p:cNvPr>
          <p:cNvSpPr txBox="1"/>
          <p:nvPr/>
        </p:nvSpPr>
        <p:spPr>
          <a:xfrm>
            <a:off x="3126576" y="4482669"/>
            <a:ext cx="10066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</a:rPr>
              <a:t>GT</a:t>
            </a:r>
            <a:r>
              <a:rPr lang="ko-KR" altLang="en-US" sz="1200" b="1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D773BBE-711A-4560-B713-5DA15FDFE46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" y="4779951"/>
            <a:ext cx="2772783" cy="2028339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55AE264E-51DD-4FD5-B3D1-C04320C0AF75}"/>
              </a:ext>
            </a:extLst>
          </p:cNvPr>
          <p:cNvSpPr txBox="1"/>
          <p:nvPr/>
        </p:nvSpPr>
        <p:spPr>
          <a:xfrm>
            <a:off x="2094938" y="6543063"/>
            <a:ext cx="13618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err="1">
                <a:solidFill>
                  <a:schemeClr val="bg1"/>
                </a:solidFill>
              </a:rPr>
              <a:t>NM_SegMix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398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그림 26">
            <a:extLst>
              <a:ext uri="{FF2B5EF4-FFF2-40B4-BE49-F238E27FC236}">
                <a16:creationId xmlns:a16="http://schemas.microsoft.com/office/drawing/2014/main" id="{20026D70-6058-4EA3-BF82-54905C4C610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899" y="4779102"/>
            <a:ext cx="2717255" cy="198772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7B05695E-07A3-4735-8D02-F221C510A7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9512" y="621731"/>
            <a:ext cx="2759088" cy="201832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037F31DF-39F4-4682-A855-C3BEA3A77FE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8311" y="2692625"/>
            <a:ext cx="2759088" cy="201832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111276C-073A-437D-89A1-46E49237FF3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9512" y="4779102"/>
            <a:ext cx="2772782" cy="202833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B22AED1-011E-4CA5-B848-07FABACA497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3423" y="4779102"/>
            <a:ext cx="2759088" cy="2018321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EA9BFF5D-49AF-4E28-833A-4A6CF0D4878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899" y="621731"/>
            <a:ext cx="5592612" cy="4091095"/>
          </a:xfrm>
          <a:prstGeom prst="rect">
            <a:avLst/>
          </a:prstGeom>
        </p:spPr>
      </p:pic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22085" y="91178"/>
            <a:ext cx="73609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>
                <a:latin typeface="+mj-ea"/>
                <a:ea typeface="+mj-ea"/>
              </a:rPr>
              <a:t>Segmentation </a:t>
            </a:r>
            <a:r>
              <a:rPr lang="ko-KR" altLang="en-US" sz="2000" b="1">
                <a:latin typeface="+mj-ea"/>
                <a:ea typeface="+mj-ea"/>
              </a:rPr>
              <a:t>실험결과 </a:t>
            </a:r>
            <a:r>
              <a:rPr lang="en-US" altLang="ko-KR" sz="2000" b="1">
                <a:latin typeface="+mj-ea"/>
                <a:ea typeface="+mj-ea"/>
              </a:rPr>
              <a:t>- </a:t>
            </a:r>
            <a:r>
              <a:rPr lang="ko-KR" altLang="en-US" sz="2000" b="1">
                <a:latin typeface="+mj-ea"/>
                <a:ea typeface="+mj-ea"/>
              </a:rPr>
              <a:t>정성평가</a:t>
            </a:r>
            <a:endParaRPr lang="ko-KR" altLang="en-US" sz="2000" b="1" dirty="0">
              <a:latin typeface="+mj-ea"/>
              <a:ea typeface="+mj-ea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AF92ACC-A95B-405C-82AA-6213E2B5E0EC}"/>
              </a:ext>
            </a:extLst>
          </p:cNvPr>
          <p:cNvSpPr/>
          <p:nvPr/>
        </p:nvSpPr>
        <p:spPr>
          <a:xfrm rot="16200000">
            <a:off x="-644894" y="2558866"/>
            <a:ext cx="162576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/>
              <a:t>2021S 0140799120101-554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0B71A4-6589-4F2C-8D93-AF7F4BACEB2B}"/>
              </a:ext>
            </a:extLst>
          </p:cNvPr>
          <p:cNvSpPr txBox="1"/>
          <p:nvPr/>
        </p:nvSpPr>
        <p:spPr>
          <a:xfrm>
            <a:off x="6039512" y="2396192"/>
            <a:ext cx="10066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</a:rPr>
              <a:t>M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8C8EDA0-A15B-429F-9CDC-D1EEEBAB36C8}"/>
              </a:ext>
            </a:extLst>
          </p:cNvPr>
          <p:cNvSpPr txBox="1"/>
          <p:nvPr/>
        </p:nvSpPr>
        <p:spPr>
          <a:xfrm>
            <a:off x="6032173" y="4482669"/>
            <a:ext cx="10066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</a:rPr>
              <a:t>NM</a:t>
            </a:r>
            <a:r>
              <a:rPr lang="ko-KR" altLang="en-US" sz="1200" b="1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2B0E8F6-98A2-4DB0-9622-CAC6E7323CB8}"/>
              </a:ext>
            </a:extLst>
          </p:cNvPr>
          <p:cNvSpPr txBox="1"/>
          <p:nvPr/>
        </p:nvSpPr>
        <p:spPr>
          <a:xfrm>
            <a:off x="6048311" y="6530441"/>
            <a:ext cx="13618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err="1">
                <a:solidFill>
                  <a:schemeClr val="bg1"/>
                </a:solidFill>
              </a:rPr>
              <a:t>NM_PatchMix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BEC14AC-01EB-4C8D-9F31-53C82316626B}"/>
              </a:ext>
            </a:extLst>
          </p:cNvPr>
          <p:cNvSpPr txBox="1"/>
          <p:nvPr/>
        </p:nvSpPr>
        <p:spPr>
          <a:xfrm>
            <a:off x="3111828" y="6543414"/>
            <a:ext cx="15085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err="1">
                <a:solidFill>
                  <a:schemeClr val="bg1"/>
                </a:solidFill>
              </a:rPr>
              <a:t>NM_PatchMix_Resol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2584CA5-6D3B-4B43-A330-6EF94FD8DC6B}"/>
              </a:ext>
            </a:extLst>
          </p:cNvPr>
          <p:cNvSpPr txBox="1"/>
          <p:nvPr/>
        </p:nvSpPr>
        <p:spPr>
          <a:xfrm>
            <a:off x="3126576" y="4482669"/>
            <a:ext cx="10066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</a:rPr>
              <a:t>GT</a:t>
            </a:r>
            <a:r>
              <a:rPr lang="ko-KR" altLang="en-US" sz="1200" b="1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5AE264E-51DD-4FD5-B3D1-C04320C0AF75}"/>
              </a:ext>
            </a:extLst>
          </p:cNvPr>
          <p:cNvSpPr txBox="1"/>
          <p:nvPr/>
        </p:nvSpPr>
        <p:spPr>
          <a:xfrm>
            <a:off x="222085" y="6530441"/>
            <a:ext cx="13618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err="1">
                <a:solidFill>
                  <a:schemeClr val="bg1"/>
                </a:solidFill>
              </a:rPr>
              <a:t>NM_SegMix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231E998-45D6-4554-B001-7648C6D9DB5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238" y="2694505"/>
            <a:ext cx="2759088" cy="2018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8568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72CFE089-238D-4BBF-978D-6A358DB2107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" y="4779102"/>
            <a:ext cx="2745135" cy="2008114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B6F60573-46E9-42F7-BA4F-4C194E6174F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256" y="4779102"/>
            <a:ext cx="2717255" cy="198772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CC71452-E7CE-4895-A6C1-BBE59AF2E5A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8311" y="2708206"/>
            <a:ext cx="2759088" cy="201832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48E45CC-1443-4085-8895-BD45885DE24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8311" y="621731"/>
            <a:ext cx="2759089" cy="201832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54B2CAA-26A0-449D-91AD-69F64C77F7B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8312" y="4779102"/>
            <a:ext cx="2759088" cy="2018322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B661B2BD-66CE-4FAD-88CF-C314AF2EC4E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" y="621731"/>
            <a:ext cx="5618191" cy="4109804"/>
          </a:xfrm>
          <a:prstGeom prst="rect">
            <a:avLst/>
          </a:prstGeom>
        </p:spPr>
      </p:pic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22085" y="91178"/>
            <a:ext cx="73609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>
                <a:latin typeface="+mj-ea"/>
                <a:ea typeface="+mj-ea"/>
              </a:rPr>
              <a:t>Segmentation </a:t>
            </a:r>
            <a:r>
              <a:rPr lang="ko-KR" altLang="en-US" sz="2000" b="1">
                <a:latin typeface="+mj-ea"/>
                <a:ea typeface="+mj-ea"/>
              </a:rPr>
              <a:t>실험결과 </a:t>
            </a:r>
            <a:r>
              <a:rPr lang="en-US" altLang="ko-KR" sz="2000" b="1">
                <a:latin typeface="+mj-ea"/>
                <a:ea typeface="+mj-ea"/>
              </a:rPr>
              <a:t>- </a:t>
            </a:r>
            <a:r>
              <a:rPr lang="ko-KR" altLang="en-US" sz="2000" b="1">
                <a:latin typeface="+mj-ea"/>
                <a:ea typeface="+mj-ea"/>
              </a:rPr>
              <a:t>정성평가</a:t>
            </a:r>
            <a:endParaRPr lang="ko-KR" altLang="en-US" sz="2000" b="1" dirty="0">
              <a:latin typeface="+mj-ea"/>
              <a:ea typeface="+mj-ea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AF92ACC-A95B-405C-82AA-6213E2B5E0EC}"/>
              </a:ext>
            </a:extLst>
          </p:cNvPr>
          <p:cNvSpPr/>
          <p:nvPr/>
        </p:nvSpPr>
        <p:spPr>
          <a:xfrm rot="16200000">
            <a:off x="-644894" y="2558866"/>
            <a:ext cx="162576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/>
              <a:t>2021S 0141973010101-238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0B71A4-6589-4F2C-8D93-AF7F4BACEB2B}"/>
              </a:ext>
            </a:extLst>
          </p:cNvPr>
          <p:cNvSpPr txBox="1"/>
          <p:nvPr/>
        </p:nvSpPr>
        <p:spPr>
          <a:xfrm>
            <a:off x="6039512" y="2396192"/>
            <a:ext cx="10066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</a:rPr>
              <a:t>M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8C8EDA0-A15B-429F-9CDC-D1EEEBAB36C8}"/>
              </a:ext>
            </a:extLst>
          </p:cNvPr>
          <p:cNvSpPr txBox="1"/>
          <p:nvPr/>
        </p:nvSpPr>
        <p:spPr>
          <a:xfrm>
            <a:off x="6032173" y="4482669"/>
            <a:ext cx="10066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</a:rPr>
              <a:t>NM</a:t>
            </a:r>
            <a:r>
              <a:rPr lang="ko-KR" altLang="en-US" sz="1200" b="1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2B0E8F6-98A2-4DB0-9622-CAC6E7323CB8}"/>
              </a:ext>
            </a:extLst>
          </p:cNvPr>
          <p:cNvSpPr txBox="1"/>
          <p:nvPr/>
        </p:nvSpPr>
        <p:spPr>
          <a:xfrm>
            <a:off x="6048311" y="6530441"/>
            <a:ext cx="13618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err="1">
                <a:solidFill>
                  <a:schemeClr val="bg1"/>
                </a:solidFill>
              </a:rPr>
              <a:t>NM_PatchMix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BEC14AC-01EB-4C8D-9F31-53C82316626B}"/>
              </a:ext>
            </a:extLst>
          </p:cNvPr>
          <p:cNvSpPr txBox="1"/>
          <p:nvPr/>
        </p:nvSpPr>
        <p:spPr>
          <a:xfrm>
            <a:off x="3111828" y="6543414"/>
            <a:ext cx="15085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err="1">
                <a:solidFill>
                  <a:schemeClr val="bg1"/>
                </a:solidFill>
              </a:rPr>
              <a:t>NM_PatchMix_Resol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5AE264E-51DD-4FD5-B3D1-C04320C0AF75}"/>
              </a:ext>
            </a:extLst>
          </p:cNvPr>
          <p:cNvSpPr txBox="1"/>
          <p:nvPr/>
        </p:nvSpPr>
        <p:spPr>
          <a:xfrm>
            <a:off x="222085" y="6530441"/>
            <a:ext cx="13618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err="1">
                <a:solidFill>
                  <a:schemeClr val="bg1"/>
                </a:solidFill>
              </a:rPr>
              <a:t>NM_SegMix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CFEFE916-9221-457C-BFDB-0C5E290D6AD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" y="2708206"/>
            <a:ext cx="2765935" cy="2023329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72584CA5-6D3B-4B43-A330-6EF94FD8DC6B}"/>
              </a:ext>
            </a:extLst>
          </p:cNvPr>
          <p:cNvSpPr txBox="1"/>
          <p:nvPr/>
        </p:nvSpPr>
        <p:spPr>
          <a:xfrm>
            <a:off x="274320" y="4482669"/>
            <a:ext cx="10066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</a:rPr>
              <a:t>GT</a:t>
            </a:r>
            <a:r>
              <a:rPr lang="ko-KR" altLang="en-US" sz="1200" b="1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165179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>
            <a:extLst>
              <a:ext uri="{FF2B5EF4-FFF2-40B4-BE49-F238E27FC236}">
                <a16:creationId xmlns:a16="http://schemas.microsoft.com/office/drawing/2014/main" id="{E152F244-9876-4F49-828F-1EE8E9169A8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" y="4781837"/>
            <a:ext cx="2711162" cy="198326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5C1CC7A2-D35E-42FC-BAEB-F69BF5A0D8D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8311" y="4779102"/>
            <a:ext cx="2759088" cy="201832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9713454-3045-4A44-ABEB-A8EA471C433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4329" y="4785214"/>
            <a:ext cx="2745135" cy="200811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46475DB-2692-4DC5-BB9E-2EBB9D66536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8312" y="2692625"/>
            <a:ext cx="2759088" cy="2018321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BB027FB-88B4-4C49-9F85-5F13B3BCA1E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8311" y="621731"/>
            <a:ext cx="2759088" cy="2018321"/>
          </a:xfrm>
          <a:prstGeom prst="rect">
            <a:avLst/>
          </a:prstGeom>
        </p:spPr>
      </p:pic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22085" y="91178"/>
            <a:ext cx="73609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>
                <a:latin typeface="+mj-ea"/>
                <a:ea typeface="+mj-ea"/>
              </a:rPr>
              <a:t>Segmentation </a:t>
            </a:r>
            <a:r>
              <a:rPr lang="ko-KR" altLang="en-US" sz="2000" b="1">
                <a:latin typeface="+mj-ea"/>
                <a:ea typeface="+mj-ea"/>
              </a:rPr>
              <a:t>실험결과 </a:t>
            </a:r>
            <a:r>
              <a:rPr lang="en-US" altLang="ko-KR" sz="2000" b="1">
                <a:latin typeface="+mj-ea"/>
                <a:ea typeface="+mj-ea"/>
              </a:rPr>
              <a:t>- </a:t>
            </a:r>
            <a:r>
              <a:rPr lang="ko-KR" altLang="en-US" sz="2000" b="1">
                <a:latin typeface="+mj-ea"/>
                <a:ea typeface="+mj-ea"/>
              </a:rPr>
              <a:t>정성평가</a:t>
            </a:r>
            <a:endParaRPr lang="ko-KR" altLang="en-US" sz="2000" b="1" dirty="0">
              <a:latin typeface="+mj-ea"/>
              <a:ea typeface="+mj-ea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AF92ACC-A95B-405C-82AA-6213E2B5E0EC}"/>
              </a:ext>
            </a:extLst>
          </p:cNvPr>
          <p:cNvSpPr/>
          <p:nvPr/>
        </p:nvSpPr>
        <p:spPr>
          <a:xfrm rot="16200000">
            <a:off x="-644894" y="2558866"/>
            <a:ext cx="162576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/>
              <a:t>2021S 0141973010101-238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0B71A4-6589-4F2C-8D93-AF7F4BACEB2B}"/>
              </a:ext>
            </a:extLst>
          </p:cNvPr>
          <p:cNvSpPr txBox="1"/>
          <p:nvPr/>
        </p:nvSpPr>
        <p:spPr>
          <a:xfrm>
            <a:off x="6039512" y="2396192"/>
            <a:ext cx="10066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</a:rPr>
              <a:t>M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8C8EDA0-A15B-429F-9CDC-D1EEEBAB36C8}"/>
              </a:ext>
            </a:extLst>
          </p:cNvPr>
          <p:cNvSpPr txBox="1"/>
          <p:nvPr/>
        </p:nvSpPr>
        <p:spPr>
          <a:xfrm>
            <a:off x="6032173" y="4482669"/>
            <a:ext cx="10066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</a:rPr>
              <a:t>NM</a:t>
            </a:r>
            <a:r>
              <a:rPr lang="ko-KR" altLang="en-US" sz="1200" b="1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2B0E8F6-98A2-4DB0-9622-CAC6E7323CB8}"/>
              </a:ext>
            </a:extLst>
          </p:cNvPr>
          <p:cNvSpPr txBox="1"/>
          <p:nvPr/>
        </p:nvSpPr>
        <p:spPr>
          <a:xfrm>
            <a:off x="6048311" y="6530441"/>
            <a:ext cx="13618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err="1">
                <a:solidFill>
                  <a:schemeClr val="bg1"/>
                </a:solidFill>
              </a:rPr>
              <a:t>NM_PatchMix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BEC14AC-01EB-4C8D-9F31-53C82316626B}"/>
              </a:ext>
            </a:extLst>
          </p:cNvPr>
          <p:cNvSpPr txBox="1"/>
          <p:nvPr/>
        </p:nvSpPr>
        <p:spPr>
          <a:xfrm>
            <a:off x="3111828" y="6543414"/>
            <a:ext cx="15085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err="1">
                <a:solidFill>
                  <a:schemeClr val="bg1"/>
                </a:solidFill>
              </a:rPr>
              <a:t>NM_PatchMix_Resol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5AE264E-51DD-4FD5-B3D1-C04320C0AF75}"/>
              </a:ext>
            </a:extLst>
          </p:cNvPr>
          <p:cNvSpPr txBox="1"/>
          <p:nvPr/>
        </p:nvSpPr>
        <p:spPr>
          <a:xfrm>
            <a:off x="222085" y="6530441"/>
            <a:ext cx="13618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err="1">
                <a:solidFill>
                  <a:schemeClr val="bg1"/>
                </a:solidFill>
              </a:rPr>
              <a:t>NM_SegMix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4A8E1453-D2ED-4F5A-9654-9ACFBB76870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" y="621731"/>
            <a:ext cx="5618191" cy="4109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0038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030095" y="-141316"/>
            <a:ext cx="955964" cy="13134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66254" y="146057"/>
            <a:ext cx="2859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Issue summary</a:t>
            </a:r>
            <a:endParaRPr lang="ko-KR" altLang="en-US" b="1" dirty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3400098"/>
              </p:ext>
            </p:extLst>
          </p:nvPr>
        </p:nvGraphicFramePr>
        <p:xfrm>
          <a:off x="260466" y="515390"/>
          <a:ext cx="8725593" cy="100562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9949">
                  <a:extLst>
                    <a:ext uri="{9D8B030D-6E8A-4147-A177-3AD203B41FA5}">
                      <a16:colId xmlns:a16="http://schemas.microsoft.com/office/drawing/2014/main" val="2976591486"/>
                    </a:ext>
                  </a:extLst>
                </a:gridCol>
                <a:gridCol w="3597779">
                  <a:extLst>
                    <a:ext uri="{9D8B030D-6E8A-4147-A177-3AD203B41FA5}">
                      <a16:colId xmlns:a16="http://schemas.microsoft.com/office/drawing/2014/main" val="3040741509"/>
                    </a:ext>
                  </a:extLst>
                </a:gridCol>
                <a:gridCol w="4097865">
                  <a:extLst>
                    <a:ext uri="{9D8B030D-6E8A-4147-A177-3AD203B41FA5}">
                      <a16:colId xmlns:a16="http://schemas.microsoft.com/office/drawing/2014/main" val="2738044987"/>
                    </a:ext>
                  </a:extLst>
                </a:gridCol>
              </a:tblGrid>
              <a:tr h="2718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스캐너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2/18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2/25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182309"/>
                  </a:ext>
                </a:extLst>
              </a:tr>
              <a:tr h="6398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데이터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8337899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1078810"/>
              </p:ext>
            </p:extLst>
          </p:nvPr>
        </p:nvGraphicFramePr>
        <p:xfrm>
          <a:off x="260465" y="1521014"/>
          <a:ext cx="8725593" cy="489598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9949">
                  <a:extLst>
                    <a:ext uri="{9D8B030D-6E8A-4147-A177-3AD203B41FA5}">
                      <a16:colId xmlns:a16="http://schemas.microsoft.com/office/drawing/2014/main" val="3887618014"/>
                    </a:ext>
                  </a:extLst>
                </a:gridCol>
                <a:gridCol w="3606325">
                  <a:extLst>
                    <a:ext uri="{9D8B030D-6E8A-4147-A177-3AD203B41FA5}">
                      <a16:colId xmlns:a16="http://schemas.microsoft.com/office/drawing/2014/main" val="3665645377"/>
                    </a:ext>
                  </a:extLst>
                </a:gridCol>
                <a:gridCol w="4089319">
                  <a:extLst>
                    <a:ext uri="{9D8B030D-6E8A-4147-A177-3AD203B41FA5}">
                      <a16:colId xmlns:a16="http://schemas.microsoft.com/office/drawing/2014/main" val="1536205473"/>
                    </a:ext>
                  </a:extLst>
                </a:gridCol>
              </a:tblGrid>
              <a:tr h="160414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*</a:t>
                      </a:r>
                      <a:r>
                        <a:rPr lang="ko-KR" altLang="en-US" dirty="0" smtClean="0"/>
                        <a:t>위장</a:t>
                      </a:r>
                      <a:r>
                        <a:rPr lang="en-US" altLang="ko-KR" dirty="0" smtClean="0"/>
                        <a:t>-</a:t>
                      </a:r>
                      <a:br>
                        <a:rPr lang="en-US" altLang="ko-KR" dirty="0" smtClean="0"/>
                      </a:br>
                      <a:r>
                        <a:rPr lang="ko-KR" altLang="en-US" dirty="0" smtClean="0"/>
                        <a:t>대장</a:t>
                      </a:r>
                      <a:endParaRPr lang="en-US" altLang="ko-KR" dirty="0" smtClean="0"/>
                    </a:p>
                    <a:p>
                      <a:pPr algn="ctr" latinLnBrk="1"/>
                      <a:r>
                        <a:rPr lang="en-US" altLang="ko-KR" dirty="0" smtClean="0"/>
                        <a:t>(feature-cube)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="0" baseline="0" dirty="0" smtClean="0"/>
                        <a:t>모델 성능 확인 </a:t>
                      </a:r>
                      <a:r>
                        <a:rPr lang="en-US" altLang="ko-KR" sz="1200" b="0" baseline="0" dirty="0" smtClean="0"/>
                        <a:t>(</a:t>
                      </a:r>
                      <a:r>
                        <a:rPr lang="en-US" altLang="ko-KR" sz="1200" b="0" baseline="0" dirty="0" err="1" smtClean="0"/>
                        <a:t>linux</a:t>
                      </a:r>
                      <a:r>
                        <a:rPr lang="en-US" altLang="ko-KR" sz="1200" b="0" baseline="0" dirty="0" smtClean="0"/>
                        <a:t> server)</a:t>
                      </a:r>
                      <a:r>
                        <a:rPr lang="ko-KR" altLang="en-US" sz="1200" b="0" baseline="0" dirty="0" smtClean="0"/>
                        <a:t> </a:t>
                      </a:r>
                      <a:r>
                        <a:rPr lang="en-US" altLang="ko-KR" sz="1200" b="0" baseline="0" dirty="0" smtClean="0"/>
                        <a:t>:</a:t>
                      </a:r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b="0" baseline="0" dirty="0" smtClean="0"/>
                        <a:t>Issue 1) step 3 </a:t>
                      </a:r>
                      <a:r>
                        <a:rPr lang="ko-KR" altLang="en-US" sz="1200" b="0" baseline="0" dirty="0" smtClean="0"/>
                        <a:t>모두 </a:t>
                      </a:r>
                      <a:r>
                        <a:rPr lang="en-US" altLang="ko-KR" sz="1200" b="0" baseline="0" dirty="0" smtClean="0"/>
                        <a:t>N </a:t>
                      </a:r>
                      <a:r>
                        <a:rPr lang="ko-KR" altLang="en-US" sz="1200" b="0" baseline="0" dirty="0" smtClean="0"/>
                        <a:t>예측</a:t>
                      </a:r>
                      <a:endParaRPr lang="en-US" altLang="ko-KR" sz="1200" b="0" baseline="0" dirty="0" smtClean="0"/>
                    </a:p>
                    <a:p>
                      <a:pPr marL="1085850" marR="0" lvl="2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b="0" baseline="0" dirty="0" err="1" smtClean="0"/>
                        <a:t>Os</a:t>
                      </a:r>
                      <a:r>
                        <a:rPr lang="en-US" altLang="ko-KR" sz="1200" b="0" baseline="0" dirty="0" smtClean="0"/>
                        <a:t> </a:t>
                      </a:r>
                      <a:r>
                        <a:rPr lang="ko-KR" altLang="en-US" sz="1200" b="0" baseline="0" dirty="0" smtClean="0"/>
                        <a:t>차이에 의한 </a:t>
                      </a:r>
                      <a:r>
                        <a:rPr lang="en-US" altLang="ko-KR" sz="1200" b="0" baseline="0" dirty="0" smtClean="0"/>
                        <a:t>jpg </a:t>
                      </a:r>
                      <a:r>
                        <a:rPr lang="ko-KR" altLang="en-US" sz="1200" b="0" baseline="0" dirty="0" smtClean="0"/>
                        <a:t>생성이 원임</a:t>
                      </a:r>
                      <a:endParaRPr lang="en-US" altLang="ko-KR" sz="1200" b="0" baseline="0" dirty="0" smtClean="0"/>
                    </a:p>
                    <a:p>
                      <a:pPr marL="1085850" marR="0" lvl="2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b="0" baseline="0" dirty="0" smtClean="0"/>
                        <a:t>Jpg -&gt; txt </a:t>
                      </a:r>
                      <a:r>
                        <a:rPr lang="ko-KR" altLang="en-US" sz="1200" b="0" baseline="0" dirty="0" smtClean="0"/>
                        <a:t>로 일괄 전환</a:t>
                      </a:r>
                      <a:endParaRPr lang="en-US" altLang="ko-KR" sz="1200" b="0" baseline="0" dirty="0" smtClean="0"/>
                    </a:p>
                    <a:p>
                      <a:pPr marL="1085850" marR="0" lvl="2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b="0" baseline="0" dirty="0" smtClean="0"/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b="0" baseline="0" dirty="0" smtClean="0"/>
                        <a:t>Issue 2) CSV</a:t>
                      </a:r>
                      <a:r>
                        <a:rPr lang="ko-KR" altLang="en-US" sz="1200" b="0" baseline="0" dirty="0" smtClean="0"/>
                        <a:t>와 </a:t>
                      </a:r>
                      <a:r>
                        <a:rPr lang="en-US" altLang="ko-KR" sz="1200" b="0" baseline="0" dirty="0" smtClean="0"/>
                        <a:t>DB </a:t>
                      </a:r>
                      <a:r>
                        <a:rPr lang="ko-KR" altLang="en-US" sz="1200" b="0" baseline="0" dirty="0" smtClean="0"/>
                        <a:t>결과 차이 발생</a:t>
                      </a:r>
                      <a:endParaRPr lang="en-US" altLang="ko-KR" sz="1200" b="0" baseline="0" dirty="0" smtClean="0"/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b="0" baseline="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="0" baseline="0" dirty="0" smtClean="0"/>
                        <a:t>모델 성능 확인 </a:t>
                      </a:r>
                      <a:r>
                        <a:rPr lang="en-US" altLang="ko-KR" sz="1200" b="0" baseline="0" dirty="0" smtClean="0"/>
                        <a:t>(</a:t>
                      </a:r>
                      <a:r>
                        <a:rPr lang="en-US" altLang="ko-KR" sz="1200" b="0" baseline="0" dirty="0" err="1" smtClean="0"/>
                        <a:t>linux</a:t>
                      </a:r>
                      <a:r>
                        <a:rPr lang="en-US" altLang="ko-KR" sz="1200" b="0" baseline="0" dirty="0" smtClean="0"/>
                        <a:t> server):</a:t>
                      </a:r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="0" baseline="0" dirty="0" smtClean="0"/>
                        <a:t>일부 테스트 코드 이슈로 확인 </a:t>
                      </a:r>
                      <a:r>
                        <a:rPr lang="en-US" altLang="ko-KR" sz="1200" b="0" baseline="0" dirty="0" smtClean="0"/>
                        <a:t>(</a:t>
                      </a:r>
                      <a:r>
                        <a:rPr lang="ko-KR" altLang="en-US" sz="1200" b="0" baseline="0" dirty="0" smtClean="0"/>
                        <a:t>일부 개선</a:t>
                      </a:r>
                      <a:r>
                        <a:rPr lang="en-US" altLang="ko-KR" sz="1200" b="0" baseline="0" dirty="0" smtClean="0"/>
                        <a:t>)</a:t>
                      </a:r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="0" baseline="0" dirty="0" smtClean="0"/>
                        <a:t>단 </a:t>
                      </a:r>
                      <a:r>
                        <a:rPr lang="en-US" altLang="ko-KR" sz="1200" b="0" baseline="0" dirty="0" smtClean="0"/>
                        <a:t>stomach</a:t>
                      </a:r>
                      <a:r>
                        <a:rPr lang="ko-KR" altLang="en-US" sz="1200" b="0" baseline="0" dirty="0" smtClean="0"/>
                        <a:t> 모델이 정확하게 일치하고 있지 않음</a:t>
                      </a:r>
                      <a:endParaRPr lang="en-US" altLang="ko-KR" sz="1200" b="0" baseline="0" dirty="0" smtClean="0"/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b="0" baseline="0" dirty="0" smtClean="0"/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="0" baseline="0" dirty="0" smtClean="0"/>
                        <a:t>현장 테스트에서 개선이 보이나 이슈 확인</a:t>
                      </a:r>
                      <a:endParaRPr lang="en-US" altLang="ko-KR" sz="1200" b="0" baseline="0" dirty="0" smtClean="0"/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="0" baseline="0" dirty="0" smtClean="0"/>
                        <a:t>특정 슬라이드에서 이슈 확인</a:t>
                      </a:r>
                      <a:endParaRPr lang="en-US" altLang="ko-KR" sz="1200" b="0" baseline="0" dirty="0" smtClean="0"/>
                    </a:p>
                    <a:p>
                      <a:pPr marL="45720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200" b="0" baseline="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7147906"/>
                  </a:ext>
                </a:extLst>
              </a:tr>
              <a:tr h="12337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GCNN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0" baseline="0" dirty="0" smtClean="0"/>
                        <a:t>모델 업데이트 </a:t>
                      </a:r>
                      <a:endParaRPr lang="en-US" altLang="ko-KR" sz="1200" b="0" baseline="0" dirty="0" smtClean="0"/>
                    </a:p>
                    <a:p>
                      <a:pPr marL="742950" lvl="1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b="0" baseline="0" dirty="0" smtClean="0"/>
                        <a:t>Graph </a:t>
                      </a:r>
                      <a:r>
                        <a:rPr lang="ko-KR" altLang="en-US" sz="1200" b="0" baseline="0" dirty="0" smtClean="0"/>
                        <a:t>시각화 코드 업데이트</a:t>
                      </a:r>
                      <a:endParaRPr lang="en-US" altLang="ko-KR" sz="1200" b="0" baseline="0" dirty="0" smtClean="0"/>
                    </a:p>
                    <a:p>
                      <a:pPr marL="742950" lvl="1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0" baseline="0" dirty="0" smtClean="0"/>
                        <a:t>일부 슬라이드에서 다수의 그래프 생성이 확인되어 대응 방법 </a:t>
                      </a:r>
                      <a:r>
                        <a:rPr lang="ko-KR" altLang="en-US" sz="1200" b="0" baseline="0" dirty="0" err="1" smtClean="0"/>
                        <a:t>연구중</a:t>
                      </a:r>
                      <a:endParaRPr lang="en-US" altLang="ko-KR" sz="1200" b="0" baseline="0" dirty="0" smtClean="0"/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0" baseline="0" dirty="0" smtClean="0"/>
                        <a:t>서버 실험 보조</a:t>
                      </a:r>
                      <a:endParaRPr lang="en-US" altLang="ko-KR" sz="1200" b="0" baseline="0" dirty="0" smtClean="0"/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0" baseline="0" dirty="0" smtClean="0"/>
                        <a:t>서버 실험 보조 </a:t>
                      </a:r>
                      <a:r>
                        <a:rPr lang="en-US" altLang="ko-KR" sz="1200" b="0" baseline="0" dirty="0" smtClean="0"/>
                        <a:t>(226)</a:t>
                      </a:r>
                    </a:p>
                    <a:p>
                      <a:pPr marL="742950" lvl="1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0" baseline="0" dirty="0" smtClean="0"/>
                        <a:t>업데이트 전</a:t>
                      </a:r>
                      <a:r>
                        <a:rPr lang="en-US" altLang="ko-KR" sz="1200" b="0" baseline="0" dirty="0" smtClean="0"/>
                        <a:t> colon</a:t>
                      </a:r>
                      <a:r>
                        <a:rPr lang="ko-KR" altLang="en-US" sz="1200" b="0" baseline="0" dirty="0" smtClean="0"/>
                        <a:t> </a:t>
                      </a:r>
                      <a:r>
                        <a:rPr lang="en-US" altLang="ko-KR" sz="1200" b="0" baseline="0" dirty="0" smtClean="0"/>
                        <a:t>4 class : 94.67 %</a:t>
                      </a:r>
                    </a:p>
                    <a:p>
                      <a:pPr marL="742950" lvl="1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0" baseline="0" dirty="0" smtClean="0"/>
                        <a:t>업데이트 데이터 훈련 </a:t>
                      </a:r>
                      <a:r>
                        <a:rPr lang="en-US" altLang="ko-KR" sz="1200" b="0" baseline="0" dirty="0" smtClean="0"/>
                        <a:t>(3class)</a:t>
                      </a:r>
                      <a:r>
                        <a:rPr lang="ko-KR" altLang="en-US" sz="1200" b="0" baseline="0" dirty="0" smtClean="0"/>
                        <a:t> </a:t>
                      </a:r>
                      <a:r>
                        <a:rPr lang="en-US" altLang="ko-KR" sz="1200" b="0" baseline="0" dirty="0" smtClean="0"/>
                        <a:t>: 90%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="0" baseline="0" dirty="0" smtClean="0"/>
                        <a:t>모델 업데이트 </a:t>
                      </a:r>
                      <a:endParaRPr lang="en-US" altLang="ko-KR" sz="1200" b="0" baseline="0" dirty="0" smtClean="0"/>
                    </a:p>
                    <a:p>
                      <a:pPr marL="742950" lvl="1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b="0" baseline="0" dirty="0" smtClean="0"/>
                        <a:t>Graph Similarity </a:t>
                      </a:r>
                      <a:r>
                        <a:rPr lang="ko-KR" altLang="en-US" sz="1200" b="0" baseline="0" dirty="0" smtClean="0"/>
                        <a:t>연산 방법 연구 중</a:t>
                      </a:r>
                      <a:endParaRPr lang="en-US" altLang="ko-KR" sz="1200" b="0" baseline="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2924525"/>
                  </a:ext>
                </a:extLst>
              </a:tr>
              <a:tr h="9802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기타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baseline="0" dirty="0" smtClean="0"/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aseline="0" dirty="0" smtClean="0"/>
                        <a:t>최종 보고서 </a:t>
                      </a:r>
                      <a:r>
                        <a:rPr lang="en-US" altLang="ko-KR" sz="1200" baseline="0" dirty="0" smtClean="0"/>
                        <a:t>(1</a:t>
                      </a:r>
                      <a:r>
                        <a:rPr lang="ko-KR" altLang="en-US" sz="1200" baseline="0" dirty="0" smtClean="0"/>
                        <a:t>차 작성 완료</a:t>
                      </a:r>
                      <a:r>
                        <a:rPr lang="en-US" altLang="ko-KR" sz="1200" baseline="0" dirty="0" smtClean="0"/>
                        <a:t>)</a:t>
                      </a:r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baseline="0" dirty="0" smtClean="0"/>
                        <a:t>2/15 (</a:t>
                      </a:r>
                      <a:r>
                        <a:rPr lang="ko-KR" altLang="en-US" sz="1200" baseline="0" dirty="0" smtClean="0"/>
                        <a:t>교수님</a:t>
                      </a:r>
                      <a:r>
                        <a:rPr lang="en-US" altLang="ko-KR" sz="1200" baseline="0" dirty="0" smtClean="0"/>
                        <a:t>)</a:t>
                      </a:r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aseline="0" dirty="0" smtClean="0"/>
                        <a:t>교수님 검수 중</a:t>
                      </a:r>
                      <a:endParaRPr lang="en-US" altLang="ko-KR" sz="1200" baseline="0" dirty="0" smtClean="0"/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baseline="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aseline="0" dirty="0" smtClean="0"/>
                        <a:t>최종 보고서 제출 </a:t>
                      </a:r>
                      <a:endParaRPr lang="en-US" altLang="ko-KR" sz="1200" baseline="0" dirty="0" smtClean="0"/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baseline="0" dirty="0" smtClean="0"/>
                        <a:t>1</a:t>
                      </a:r>
                      <a:r>
                        <a:rPr lang="ko-KR" altLang="en-US" sz="1200" baseline="0" dirty="0" smtClean="0"/>
                        <a:t>차 제출 </a:t>
                      </a:r>
                      <a:r>
                        <a:rPr lang="en-US" altLang="ko-KR" sz="1200" baseline="0" dirty="0" smtClean="0"/>
                        <a:t>(2/18)</a:t>
                      </a:r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aseline="0" dirty="0" smtClean="0"/>
                        <a:t>수정 및 전달 </a:t>
                      </a:r>
                      <a:r>
                        <a:rPr lang="en-US" altLang="ko-KR" sz="1200" baseline="0" dirty="0" smtClean="0"/>
                        <a:t>(2/22)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41200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94111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22085" y="91178"/>
            <a:ext cx="73609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+mj-ea"/>
                <a:ea typeface="+mj-ea"/>
              </a:rPr>
              <a:t>IRB</a:t>
            </a:r>
            <a:r>
              <a:rPr lang="ko-KR" altLang="en-US" sz="2000" b="1" dirty="0">
                <a:latin typeface="+mj-ea"/>
                <a:ea typeface="+mj-ea"/>
              </a:rPr>
              <a:t> 진행상황 보고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8243131-5868-4263-BEC1-93CEB474147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46745" y="1183570"/>
          <a:ext cx="8450509" cy="4810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0361">
                  <a:extLst>
                    <a:ext uri="{9D8B030D-6E8A-4147-A177-3AD203B41FA5}">
                      <a16:colId xmlns:a16="http://schemas.microsoft.com/office/drawing/2014/main" val="346957106"/>
                    </a:ext>
                  </a:extLst>
                </a:gridCol>
                <a:gridCol w="3530074">
                  <a:extLst>
                    <a:ext uri="{9D8B030D-6E8A-4147-A177-3AD203B41FA5}">
                      <a16:colId xmlns:a16="http://schemas.microsoft.com/office/drawing/2014/main" val="3069465384"/>
                    </a:ext>
                  </a:extLst>
                </a:gridCol>
                <a:gridCol w="3530074">
                  <a:extLst>
                    <a:ext uri="{9D8B030D-6E8A-4147-A177-3AD203B41FA5}">
                      <a16:colId xmlns:a16="http://schemas.microsoft.com/office/drawing/2014/main" val="30671716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기존 승인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(2020.09.05)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금년 승인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(2022.03.01)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85778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연구 과제명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AI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기반의 차세대 의료진단시스템 개발 연구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AI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 기반의 차세대 의료진단시스템 구축 연구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36907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연구 책임자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</a:rPr>
                        <a:t>이문용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</a:rPr>
                        <a:t>이문용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81939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en-US" altLang="ko-K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연구 참여자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base" latinLnBrk="1"/>
                      <a:r>
                        <a:rPr lang="ko-KR" altLang="en-US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강현정</a:t>
                      </a:r>
                      <a:r>
                        <a:rPr lang="en-US" altLang="ko-KR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16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김무진</a:t>
                      </a:r>
                      <a:r>
                        <a:rPr lang="en-US" altLang="ko-KR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박영진</a:t>
                      </a:r>
                    </a:p>
                    <a:p>
                      <a:pPr fontAlgn="base" latinLnBrk="1"/>
                      <a:r>
                        <a:rPr lang="en-US" altLang="ko-KR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Murtaza Ashraf, Noree </a:t>
                      </a:r>
                      <a:r>
                        <a:rPr lang="en-US" altLang="ko-KR" sz="16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Sakonporn</a:t>
                      </a:r>
                      <a:endParaRPr lang="en-US" altLang="ko-KR" sz="16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base" latinLnBrk="1"/>
                      <a:r>
                        <a:rPr lang="en-US" altLang="ko-KR" sz="16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Willmer</a:t>
                      </a:r>
                      <a:r>
                        <a:rPr lang="en-US" altLang="ko-KR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6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Rafell</a:t>
                      </a:r>
                      <a:r>
                        <a:rPr lang="en-US" altLang="ko-KR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6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Quiñones</a:t>
                      </a:r>
                      <a:r>
                        <a:rPr lang="en-US" altLang="ko-KR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Robles (</a:t>
                      </a:r>
                      <a:r>
                        <a:rPr lang="ko-KR" altLang="en-US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총 </a:t>
                      </a:r>
                      <a:r>
                        <a:rPr lang="en-US" altLang="ko-KR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r>
                        <a:rPr lang="ko-KR" altLang="en-US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명</a:t>
                      </a:r>
                      <a:r>
                        <a:rPr lang="en-US" altLang="ko-KR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 latinLnBrk="1"/>
                      <a:r>
                        <a:rPr lang="ko-KR" altLang="en-US" sz="16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김무진</a:t>
                      </a:r>
                      <a:r>
                        <a:rPr lang="en-US" altLang="ko-KR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6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김유승</a:t>
                      </a:r>
                      <a:r>
                        <a:rPr lang="en-US" altLang="ko-KR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6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김태미</a:t>
                      </a:r>
                      <a:r>
                        <a:rPr lang="en-US" altLang="ko-KR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박영진</a:t>
                      </a:r>
                    </a:p>
                    <a:p>
                      <a:pPr fontAlgn="base" latinLnBrk="1"/>
                      <a:r>
                        <a:rPr lang="ko-KR" altLang="en-US" sz="16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홍성래</a:t>
                      </a:r>
                      <a:r>
                        <a:rPr lang="en-US" altLang="ko-KR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Bryan Wong</a:t>
                      </a:r>
                    </a:p>
                    <a:p>
                      <a:pPr fontAlgn="base" latinLnBrk="1"/>
                      <a:r>
                        <a:rPr lang="en-US" altLang="ko-KR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Murtaza Ashraf, Noree </a:t>
                      </a:r>
                      <a:r>
                        <a:rPr lang="en-US" altLang="ko-KR" sz="16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Sakonporn</a:t>
                      </a:r>
                      <a:endParaRPr lang="en-US" altLang="ko-KR" sz="16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base" latinLnBrk="1"/>
                      <a:r>
                        <a:rPr lang="en-US" altLang="ko-KR" sz="16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Willmer</a:t>
                      </a:r>
                      <a:r>
                        <a:rPr lang="en-US" altLang="ko-KR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6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Rafell</a:t>
                      </a:r>
                      <a:r>
                        <a:rPr lang="en-US" altLang="ko-KR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6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Quiñones</a:t>
                      </a:r>
                      <a:r>
                        <a:rPr lang="en-US" altLang="ko-KR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Robles (</a:t>
                      </a:r>
                      <a:r>
                        <a:rPr lang="ko-KR" altLang="en-US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총 </a:t>
                      </a:r>
                      <a:r>
                        <a:rPr lang="en-US" altLang="ko-KR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  <a:r>
                        <a:rPr lang="ko-KR" altLang="en-US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명</a:t>
                      </a:r>
                      <a:r>
                        <a:rPr lang="en-US" altLang="ko-KR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9675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연구 기간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2018.03 ~ 2021.02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 2021.03 ~ 2024.02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37897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IRB 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제출 기한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 2022.03.01 (2022.02.25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제출하였음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237688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IRB 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심의 종류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신규심의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변경심의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14444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en-US" altLang="ko-K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비고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면제심의가 불가능함을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KAIST IRB</a:t>
                      </a: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</a:rPr>
                        <a:t>측으로부터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</a:rPr>
                        <a:t>통보받음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KAIST IRB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측에서 연구 과제명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연구 참여자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연구 </a:t>
                      </a: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</a:rPr>
                        <a:t>기간등의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 변경이 있었으므로 변경심의를 요청함</a:t>
                      </a:r>
                      <a:endParaRPr lang="en-US" altLang="ko-KR" sz="1600" b="0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연구 책임자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연구 참여자 총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10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명의 유효한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CITI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수료증을 함께 제출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00717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641933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030095" y="-141316"/>
            <a:ext cx="955964" cy="13134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66254" y="146057"/>
            <a:ext cx="2859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Issue summary</a:t>
            </a:r>
            <a:endParaRPr lang="ko-KR" altLang="en-US" b="1" dirty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/>
          </p:nvPr>
        </p:nvGraphicFramePr>
        <p:xfrm>
          <a:off x="260466" y="515391"/>
          <a:ext cx="8725593" cy="85632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85701">
                  <a:extLst>
                    <a:ext uri="{9D8B030D-6E8A-4147-A177-3AD203B41FA5}">
                      <a16:colId xmlns:a16="http://schemas.microsoft.com/office/drawing/2014/main" val="2976591486"/>
                    </a:ext>
                  </a:extLst>
                </a:gridCol>
                <a:gridCol w="3591098">
                  <a:extLst>
                    <a:ext uri="{9D8B030D-6E8A-4147-A177-3AD203B41FA5}">
                      <a16:colId xmlns:a16="http://schemas.microsoft.com/office/drawing/2014/main" val="3040741509"/>
                    </a:ext>
                  </a:extLst>
                </a:gridCol>
                <a:gridCol w="3848794">
                  <a:extLst>
                    <a:ext uri="{9D8B030D-6E8A-4147-A177-3AD203B41FA5}">
                      <a16:colId xmlns:a16="http://schemas.microsoft.com/office/drawing/2014/main" val="2738044987"/>
                    </a:ext>
                  </a:extLst>
                </a:gridCol>
              </a:tblGrid>
              <a:tr h="1661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현미경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2/18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2/25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182309"/>
                  </a:ext>
                </a:extLst>
              </a:tr>
              <a:tr h="490566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8337899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/>
          </p:nvPr>
        </p:nvGraphicFramePr>
        <p:xfrm>
          <a:off x="260466" y="888122"/>
          <a:ext cx="8725593" cy="530950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86323">
                  <a:extLst>
                    <a:ext uri="{9D8B030D-6E8A-4147-A177-3AD203B41FA5}">
                      <a16:colId xmlns:a16="http://schemas.microsoft.com/office/drawing/2014/main" val="3887618014"/>
                    </a:ext>
                  </a:extLst>
                </a:gridCol>
                <a:gridCol w="3598790">
                  <a:extLst>
                    <a:ext uri="{9D8B030D-6E8A-4147-A177-3AD203B41FA5}">
                      <a16:colId xmlns:a16="http://schemas.microsoft.com/office/drawing/2014/main" val="3665645377"/>
                    </a:ext>
                  </a:extLst>
                </a:gridCol>
                <a:gridCol w="3840480">
                  <a:extLst>
                    <a:ext uri="{9D8B030D-6E8A-4147-A177-3AD203B41FA5}">
                      <a16:colId xmlns:a16="http://schemas.microsoft.com/office/drawing/2014/main" val="1536205473"/>
                    </a:ext>
                  </a:extLst>
                </a:gridCol>
              </a:tblGrid>
              <a:tr h="1278000">
                <a:tc>
                  <a:txBody>
                    <a:bodyPr/>
                    <a:lstStyle/>
                    <a:p>
                      <a:pPr algn="ctr"/>
                      <a:r>
                        <a:rPr lang="ko-KR" altLang="en-US" b="1" dirty="0"/>
                        <a:t>데이터</a:t>
                      </a:r>
                      <a:r>
                        <a:rPr lang="ko-KR" altLang="en-US" dirty="0"/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aseline="0" dirty="0"/>
                        <a:t>데이터 </a:t>
                      </a:r>
                      <a:r>
                        <a:rPr lang="ko-KR" altLang="en-US" sz="1200" baseline="0" dirty="0" err="1"/>
                        <a:t>전처리</a:t>
                      </a:r>
                      <a:r>
                        <a:rPr lang="en-US" altLang="ko-KR" sz="1200" baseline="0" dirty="0"/>
                        <a:t>:</a:t>
                      </a:r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aseline="0" dirty="0"/>
                        <a:t>다수의 </a:t>
                      </a:r>
                      <a:r>
                        <a:rPr lang="en-US" altLang="ko-KR" sz="1200" baseline="0" dirty="0"/>
                        <a:t>Noise</a:t>
                      </a:r>
                      <a:r>
                        <a:rPr lang="ko-KR" altLang="en-US" sz="1200" baseline="0" dirty="0"/>
                        <a:t>확인</a:t>
                      </a:r>
                      <a:endParaRPr lang="en-US" altLang="ko-KR" sz="1200" baseline="0" dirty="0"/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aseline="0" dirty="0"/>
                        <a:t>기존 </a:t>
                      </a:r>
                      <a:r>
                        <a:rPr lang="en-US" altLang="ko-KR" sz="1200" baseline="0" dirty="0"/>
                        <a:t>Noise Filtering Model</a:t>
                      </a:r>
                      <a:r>
                        <a:rPr lang="ko-KR" altLang="en-US" sz="1200" baseline="0" dirty="0"/>
                        <a:t>로 검출 및 </a:t>
                      </a:r>
                      <a:r>
                        <a:rPr lang="en-US" altLang="ko-KR" sz="1200" baseline="0" dirty="0"/>
                        <a:t>Model Update</a:t>
                      </a:r>
                      <a:r>
                        <a:rPr lang="ko-KR" altLang="en-US" sz="1200" baseline="0" dirty="0"/>
                        <a:t>예정</a:t>
                      </a:r>
                      <a:endParaRPr lang="en-US" altLang="ko-KR" sz="1200" baseline="0" dirty="0"/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baseline="0" dirty="0"/>
                        <a:t>02/16 Upload</a:t>
                      </a:r>
                      <a:r>
                        <a:rPr lang="ko-KR" altLang="en-US" sz="1200" baseline="0" dirty="0"/>
                        <a:t>된 데이터 아직 반영되지 않음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baseline="0" dirty="0"/>
                        <a:t>Noise </a:t>
                      </a:r>
                      <a:r>
                        <a:rPr lang="ko-KR" altLang="en-US" sz="1200" baseline="0" dirty="0"/>
                        <a:t>판단기준 수정</a:t>
                      </a:r>
                      <a:endParaRPr lang="en-US" altLang="ko-KR" sz="1200" baseline="0" dirty="0"/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aseline="0" dirty="0"/>
                        <a:t>지난주 피드백을 반영하여 수정</a:t>
                      </a:r>
                      <a:endParaRPr lang="en-US" altLang="ko-KR" sz="1200" baseline="0" dirty="0"/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baseline="0" dirty="0"/>
                        <a:t>Deep Noise Filtering Model </a:t>
                      </a:r>
                      <a:r>
                        <a:rPr lang="ko-KR" altLang="en-US" sz="1200" baseline="0" dirty="0" err="1"/>
                        <a:t>재학습</a:t>
                      </a:r>
                      <a:r>
                        <a:rPr lang="ko-KR" altLang="en-US" sz="1200" baseline="0" dirty="0"/>
                        <a:t> 요청</a:t>
                      </a:r>
                      <a:endParaRPr lang="en-US" altLang="ko-KR" sz="1200" baseline="0" dirty="0"/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ko-KR" altLang="en-US" sz="1200" baseline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7147906"/>
                  </a:ext>
                </a:extLst>
              </a:tr>
              <a:tr h="15705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Weakly</a:t>
                      </a:r>
                      <a:r>
                        <a:rPr lang="en-US" altLang="ko-KR" b="1" baseline="0" dirty="0"/>
                        <a:t> supervised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baseline="0" dirty="0" err="1"/>
                        <a:t>DataLoader</a:t>
                      </a:r>
                      <a:r>
                        <a:rPr lang="en-US" altLang="ko-KR" sz="1200" baseline="0" dirty="0"/>
                        <a:t> </a:t>
                      </a:r>
                      <a:r>
                        <a:rPr lang="ko-KR" altLang="en-US" sz="1200" baseline="0" dirty="0"/>
                        <a:t>작성 완료</a:t>
                      </a:r>
                      <a:endParaRPr lang="en-US" altLang="ko-KR" sz="1200" baseline="0" dirty="0"/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aseline="0" dirty="0" err="1"/>
                        <a:t>전처리</a:t>
                      </a:r>
                      <a:r>
                        <a:rPr lang="ko-KR" altLang="en-US" sz="1200" baseline="0" dirty="0"/>
                        <a:t> </a:t>
                      </a:r>
                      <a:r>
                        <a:rPr lang="en-US" altLang="ko-KR" sz="1200" baseline="0" dirty="0"/>
                        <a:t>Data Processing </a:t>
                      </a:r>
                      <a:r>
                        <a:rPr lang="ko-KR" altLang="en-US" sz="1200" baseline="0" dirty="0"/>
                        <a:t>통일 완료</a:t>
                      </a:r>
                      <a:endParaRPr lang="en-US" altLang="ko-KR" sz="1200" baseline="0" dirty="0"/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aseline="0" dirty="0"/>
                        <a:t>효율적인 신규 데이터 투입 기대</a:t>
                      </a:r>
                      <a:endParaRPr lang="en-US" altLang="ko-KR" sz="1200" baseline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baseline="0" dirty="0"/>
                        <a:t>Patch</a:t>
                      </a:r>
                      <a:r>
                        <a:rPr lang="ko-KR" altLang="en-US" sz="1200" baseline="0" dirty="0"/>
                        <a:t>로 자른 </a:t>
                      </a:r>
                      <a:r>
                        <a:rPr lang="en-US" altLang="ko-KR" sz="1200" baseline="0" dirty="0"/>
                        <a:t>Image</a:t>
                      </a:r>
                      <a:r>
                        <a:rPr lang="ko-KR" altLang="en-US" sz="1200" baseline="0" dirty="0"/>
                        <a:t>에 </a:t>
                      </a:r>
                      <a:r>
                        <a:rPr lang="en-US" altLang="ko-KR" sz="1200" baseline="0" dirty="0"/>
                        <a:t>Multi-label classification</a:t>
                      </a:r>
                      <a:r>
                        <a:rPr lang="ko-KR" altLang="en-US" sz="1200" baseline="0" dirty="0"/>
                        <a:t>을 도입</a:t>
                      </a:r>
                      <a:endParaRPr lang="en-US" altLang="ko-KR" sz="1200" baseline="0" dirty="0"/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baseline="0" dirty="0"/>
                        <a:t>Whole Image</a:t>
                      </a:r>
                      <a:r>
                        <a:rPr lang="ko-KR" altLang="en-US" sz="1200" baseline="0" dirty="0"/>
                        <a:t>와 </a:t>
                      </a:r>
                      <a:r>
                        <a:rPr lang="en-US" altLang="ko-KR" sz="1200" baseline="0" dirty="0"/>
                        <a:t>Patch Image</a:t>
                      </a:r>
                      <a:r>
                        <a:rPr lang="ko-KR" altLang="en-US" sz="1200" baseline="0" dirty="0"/>
                        <a:t>사이의 정보 차이를 극복하고자 함</a:t>
                      </a:r>
                      <a:endParaRPr lang="en-US" altLang="ko-KR" sz="1200" baseline="0" dirty="0"/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baseline="0" dirty="0"/>
                        <a:t>Layer-CAM </a:t>
                      </a:r>
                      <a:r>
                        <a:rPr lang="ko-KR" altLang="en-US" sz="1200" baseline="0" dirty="0"/>
                        <a:t>방식의 </a:t>
                      </a:r>
                      <a:r>
                        <a:rPr lang="en-US" altLang="ko-KR" sz="1200" baseline="0" dirty="0"/>
                        <a:t>CAM</a:t>
                      </a:r>
                      <a:r>
                        <a:rPr lang="ko-KR" altLang="en-US" sz="1200" baseline="0" dirty="0"/>
                        <a:t>생성 </a:t>
                      </a:r>
                      <a:r>
                        <a:rPr lang="ko-KR" altLang="en-US" sz="1200" baseline="0" dirty="0" err="1"/>
                        <a:t>실험중</a:t>
                      </a:r>
                      <a:endParaRPr lang="en-US" altLang="ko-KR" sz="1200" baseline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6297661"/>
                  </a:ext>
                </a:extLst>
              </a:tr>
              <a:tr h="20771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Segmentation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baseline="0" dirty="0" err="1"/>
                        <a:t>DataLoader</a:t>
                      </a:r>
                      <a:r>
                        <a:rPr lang="en-US" altLang="ko-KR" sz="1200" baseline="0" dirty="0"/>
                        <a:t> </a:t>
                      </a:r>
                      <a:r>
                        <a:rPr lang="ko-KR" altLang="en-US" sz="1200" baseline="0" dirty="0"/>
                        <a:t>작성 완료</a:t>
                      </a:r>
                      <a:endParaRPr lang="en-US" altLang="ko-KR" sz="1200" baseline="0" dirty="0"/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aseline="0" dirty="0" err="1"/>
                        <a:t>전처리</a:t>
                      </a:r>
                      <a:r>
                        <a:rPr lang="ko-KR" altLang="en-US" sz="1200" baseline="0" dirty="0"/>
                        <a:t> </a:t>
                      </a:r>
                      <a:r>
                        <a:rPr lang="en-US" altLang="ko-KR" sz="1200" baseline="0" dirty="0"/>
                        <a:t>Data Processing </a:t>
                      </a:r>
                      <a:r>
                        <a:rPr lang="ko-KR" altLang="en-US" sz="1200" baseline="0" dirty="0"/>
                        <a:t>통일 완료</a:t>
                      </a:r>
                      <a:endParaRPr lang="en-US" altLang="ko-KR" sz="1200" baseline="0" dirty="0"/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baseline="0" dirty="0"/>
                        <a:t>High Resolution Patch</a:t>
                      </a:r>
                      <a:r>
                        <a:rPr lang="ko-KR" altLang="en-US" sz="1200" baseline="0" dirty="0"/>
                        <a:t>를 </a:t>
                      </a:r>
                      <a:r>
                        <a:rPr lang="en-US" altLang="ko-KR" sz="1200" baseline="0" dirty="0"/>
                        <a:t>12</a:t>
                      </a:r>
                      <a:r>
                        <a:rPr lang="ko-KR" altLang="en-US" sz="1200" baseline="0" dirty="0"/>
                        <a:t>조각에서 </a:t>
                      </a:r>
                      <a:r>
                        <a:rPr lang="en-US" altLang="ko-KR" sz="1200" baseline="0" dirty="0"/>
                        <a:t>6</a:t>
                      </a:r>
                      <a:r>
                        <a:rPr lang="ko-KR" altLang="en-US" sz="1200" baseline="0" dirty="0"/>
                        <a:t>조각으로 변경</a:t>
                      </a:r>
                      <a:endParaRPr lang="en-US" altLang="ko-KR" sz="1200" baseline="0" dirty="0"/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baseline="0" dirty="0"/>
                        <a:t>12</a:t>
                      </a:r>
                      <a:r>
                        <a:rPr lang="ko-KR" altLang="en-US" sz="1200" baseline="0" dirty="0"/>
                        <a:t>조각은 과하게 국소적인 병변 정보</a:t>
                      </a:r>
                      <a:endParaRPr lang="en-US" altLang="ko-KR" sz="1200" baseline="0" dirty="0"/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baseline="0" dirty="0" err="1"/>
                        <a:t>CutMix</a:t>
                      </a:r>
                      <a:r>
                        <a:rPr lang="en-US" altLang="ko-KR" sz="1200" baseline="0" dirty="0"/>
                        <a:t> + Resolution</a:t>
                      </a:r>
                      <a:r>
                        <a:rPr lang="ko-KR" altLang="en-US" sz="1200" baseline="0" dirty="0"/>
                        <a:t>으로 학습 및 추론</a:t>
                      </a:r>
                      <a:endParaRPr lang="en-US" altLang="ko-KR" sz="1200" baseline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aseline="0" dirty="0"/>
                        <a:t>지난주 </a:t>
                      </a:r>
                      <a:r>
                        <a:rPr lang="en-US" altLang="ko-KR" sz="1200" baseline="0" dirty="0"/>
                        <a:t>Metric</a:t>
                      </a:r>
                      <a:r>
                        <a:rPr lang="ko-KR" altLang="en-US" sz="1200" baseline="0" dirty="0"/>
                        <a:t>에 대한 제안을 바탕으로 기존에 학습되었던 모델 재 추론 및 성능 보고</a:t>
                      </a:r>
                      <a:endParaRPr lang="en-US" altLang="ko-KR" sz="1200" baseline="0" dirty="0"/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baseline="0" dirty="0"/>
                        <a:t>Image</a:t>
                      </a:r>
                      <a:r>
                        <a:rPr lang="ko-KR" altLang="en-US" sz="1200" baseline="0" dirty="0"/>
                        <a:t> </a:t>
                      </a:r>
                      <a:r>
                        <a:rPr lang="en-US" altLang="ko-KR" sz="1200" baseline="0" dirty="0"/>
                        <a:t>Resolution</a:t>
                      </a:r>
                      <a:r>
                        <a:rPr lang="ko-KR" altLang="en-US" sz="1200" baseline="0" dirty="0"/>
                        <a:t>을 올리는 실험 진행중 </a:t>
                      </a:r>
                      <a:endParaRPr lang="en-US" altLang="ko-KR" sz="1200" baseline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4120098"/>
                  </a:ext>
                </a:extLst>
              </a:tr>
              <a:tr h="38385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기타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aseline="0" dirty="0"/>
                        <a:t>정상데이터 추론 </a:t>
                      </a:r>
                      <a:r>
                        <a:rPr lang="en-US" altLang="ko-KR" sz="1200" baseline="0" dirty="0"/>
                        <a:t>Metric</a:t>
                      </a:r>
                      <a:r>
                        <a:rPr lang="ko-KR" altLang="en-US" sz="1200" baseline="0" dirty="0"/>
                        <a:t>에 대한 의견 제시</a:t>
                      </a:r>
                      <a:endParaRPr lang="en-US" altLang="ko-KR" sz="1200" baseline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baseline="0" dirty="0"/>
                        <a:t>IRB</a:t>
                      </a:r>
                      <a:r>
                        <a:rPr lang="ko-KR" altLang="en-US" sz="1200" baseline="0" dirty="0"/>
                        <a:t> 승인 진행상황 보고</a:t>
                      </a:r>
                      <a:endParaRPr lang="en-US" altLang="ko-KR" sz="1200" baseline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22425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02133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030095" y="-141316"/>
            <a:ext cx="955964" cy="13134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1454727" y="3882045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18802" y="3208712"/>
            <a:ext cx="73609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err="1" smtClean="0">
                <a:latin typeface="+mj-ea"/>
                <a:ea typeface="+mj-ea"/>
              </a:rPr>
              <a:t>스케너</a:t>
            </a:r>
            <a:r>
              <a:rPr lang="ko-KR" altLang="en-US" sz="2800" b="1" dirty="0" smtClean="0">
                <a:latin typeface="+mj-ea"/>
                <a:ea typeface="+mj-ea"/>
              </a:rPr>
              <a:t> 시스템</a:t>
            </a:r>
            <a:endParaRPr lang="ko-KR" altLang="en-US" sz="2800" b="1" dirty="0">
              <a:latin typeface="+mj-ea"/>
              <a:ea typeface="+mj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18802" y="3863199"/>
            <a:ext cx="73609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smtClean="0">
                <a:latin typeface="+mj-ea"/>
                <a:ea typeface="+mj-ea"/>
              </a:rPr>
              <a:t>업데이트 내용 및 진행 사항</a:t>
            </a:r>
            <a:endParaRPr lang="ko-KR" altLang="en-US" sz="20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130670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55575" y="127265"/>
            <a:ext cx="4698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atin typeface="+mj-ea"/>
              </a:rPr>
              <a:t>WSI </a:t>
            </a:r>
            <a:r>
              <a:rPr lang="ko-KR" altLang="en-US" b="1" dirty="0" smtClean="0">
                <a:latin typeface="+mj-ea"/>
              </a:rPr>
              <a:t>업데이트 관련 이슈 사항</a:t>
            </a:r>
            <a:endParaRPr lang="ko-KR" altLang="en-US" b="1" dirty="0">
              <a:latin typeface="+mj-ea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2782413"/>
              </p:ext>
            </p:extLst>
          </p:nvPr>
        </p:nvGraphicFramePr>
        <p:xfrm>
          <a:off x="2023098" y="2209925"/>
          <a:ext cx="6732000" cy="172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2000">
                  <a:extLst>
                    <a:ext uri="{9D8B030D-6E8A-4147-A177-3AD203B41FA5}">
                      <a16:colId xmlns:a16="http://schemas.microsoft.com/office/drawing/2014/main" val="2459184065"/>
                    </a:ext>
                  </a:extLst>
                </a:gridCol>
                <a:gridCol w="1800000">
                  <a:extLst>
                    <a:ext uri="{9D8B030D-6E8A-4147-A177-3AD203B41FA5}">
                      <a16:colId xmlns:a16="http://schemas.microsoft.com/office/drawing/2014/main" val="1401489252"/>
                    </a:ext>
                  </a:extLst>
                </a:gridCol>
                <a:gridCol w="1584000">
                  <a:extLst>
                    <a:ext uri="{9D8B030D-6E8A-4147-A177-3AD203B41FA5}">
                      <a16:colId xmlns:a16="http://schemas.microsoft.com/office/drawing/2014/main" val="2905554293"/>
                    </a:ext>
                  </a:extLst>
                </a:gridCol>
                <a:gridCol w="1008000">
                  <a:extLst>
                    <a:ext uri="{9D8B030D-6E8A-4147-A177-3AD203B41FA5}">
                      <a16:colId xmlns:a16="http://schemas.microsoft.com/office/drawing/2014/main" val="2023386140"/>
                    </a:ext>
                  </a:extLst>
                </a:gridCol>
                <a:gridCol w="1008000">
                  <a:extLst>
                    <a:ext uri="{9D8B030D-6E8A-4147-A177-3AD203B41FA5}">
                      <a16:colId xmlns:a16="http://schemas.microsoft.com/office/drawing/2014/main" val="2402690806"/>
                    </a:ext>
                  </a:extLst>
                </a:gridCol>
              </a:tblGrid>
              <a:tr h="576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Anatomy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Path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Date(version)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Test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400" baseline="0" dirty="0" err="1" smtClean="0">
                          <a:solidFill>
                            <a:schemeClr val="tx1"/>
                          </a:solidFill>
                        </a:rPr>
                        <a:t>acc</a:t>
                      </a:r>
                      <a:endParaRPr lang="en-US" altLang="ko-KR" sz="1400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</a:rPr>
                        <a:t>(CSV)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Test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400" baseline="0" dirty="0" err="1" smtClean="0">
                          <a:solidFill>
                            <a:schemeClr val="tx1"/>
                          </a:solidFill>
                        </a:rPr>
                        <a:t>acc</a:t>
                      </a:r>
                      <a:endParaRPr lang="en-US" altLang="ko-KR" sz="1400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</a:rPr>
                        <a:t>(DB)</a:t>
                      </a:r>
                      <a:endParaRPr lang="ko-KR" altLang="en-US" sz="140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1609658"/>
                  </a:ext>
                </a:extLst>
              </a:tr>
              <a:tr h="576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Stomach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 smtClean="0">
                          <a:solidFill>
                            <a:srgbClr val="1D1C1D"/>
                          </a:solidFill>
                          <a:latin typeface="NotoSansKR"/>
                        </a:rPr>
                        <a:t>3class/models/stomach/</a:t>
                      </a:r>
                      <a:r>
                        <a:rPr lang="en-US" altLang="ko-KR" sz="1050" b="1" dirty="0" err="1" smtClean="0">
                          <a:solidFill>
                            <a:srgbClr val="1D1C1D"/>
                          </a:solidFill>
                          <a:latin typeface="NotoSansKR"/>
                        </a:rPr>
                        <a:t>slide_classifier</a:t>
                      </a:r>
                      <a:r>
                        <a:rPr lang="en-US" altLang="ko-KR" sz="1050" b="1" dirty="0" smtClean="0">
                          <a:solidFill>
                            <a:srgbClr val="1D1C1D"/>
                          </a:solidFill>
                          <a:latin typeface="NotoSansKR"/>
                        </a:rPr>
                        <a:t>/20220207_124756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20220207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solidFill>
                            <a:srgbClr val="1D1C1D"/>
                          </a:solidFill>
                          <a:latin typeface="NotoSansKR"/>
                        </a:rPr>
                        <a:t>0.9650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solidFill>
                            <a:srgbClr val="FF0000"/>
                          </a:solidFill>
                          <a:latin typeface="NotoSansKR"/>
                        </a:rPr>
                        <a:t>0.6333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0943515"/>
                  </a:ext>
                </a:extLst>
              </a:tr>
              <a:tr h="576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Colon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 smtClean="0">
                          <a:solidFill>
                            <a:srgbClr val="1D1C1D"/>
                          </a:solidFill>
                          <a:latin typeface="NotoSansKR"/>
                        </a:rPr>
                        <a:t>3class/models/colon/</a:t>
                      </a:r>
                      <a:r>
                        <a:rPr lang="en-US" altLang="ko-KR" sz="1050" b="1" dirty="0" err="1" smtClean="0">
                          <a:solidFill>
                            <a:srgbClr val="1D1C1D"/>
                          </a:solidFill>
                          <a:latin typeface="NotoSansKR"/>
                        </a:rPr>
                        <a:t>slide_classifier</a:t>
                      </a:r>
                      <a:r>
                        <a:rPr lang="en-US" altLang="ko-KR" sz="1050" b="1" dirty="0" smtClean="0">
                          <a:solidFill>
                            <a:srgbClr val="1D1C1D"/>
                          </a:solidFill>
                          <a:latin typeface="NotoSansKR"/>
                        </a:rPr>
                        <a:t>/20220206_152615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20220206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solidFill>
                            <a:srgbClr val="1D1C1D"/>
                          </a:solidFill>
                          <a:latin typeface="NotoSansKR"/>
                        </a:rPr>
                        <a:t>0.9150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solidFill>
                            <a:srgbClr val="1D1C1D"/>
                          </a:solidFill>
                          <a:latin typeface="NotoSansKR"/>
                        </a:rPr>
                        <a:t>0.9133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7303070"/>
                  </a:ext>
                </a:extLst>
              </a:tr>
            </a:tbl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1487453" y="609259"/>
            <a:ext cx="13245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/>
              <a:t>기존 </a:t>
            </a:r>
            <a:r>
              <a:rPr lang="en-US" altLang="ko-KR" sz="1600" b="1" dirty="0" smtClean="0"/>
              <a:t>14</a:t>
            </a:r>
            <a:r>
              <a:rPr lang="ko-KR" altLang="en-US" sz="1600" b="1" dirty="0" smtClean="0"/>
              <a:t>번</a:t>
            </a:r>
            <a:endParaRPr lang="ko-KR" altLang="en-US" sz="1600" b="1" dirty="0"/>
          </a:p>
        </p:txBody>
      </p:sp>
      <p:cxnSp>
        <p:nvCxnSpPr>
          <p:cNvPr id="35" name="직선 화살표 연결선 34"/>
          <p:cNvCxnSpPr>
            <a:endCxn id="12" idx="0"/>
          </p:cNvCxnSpPr>
          <p:nvPr/>
        </p:nvCxnSpPr>
        <p:spPr>
          <a:xfrm>
            <a:off x="2914116" y="1384416"/>
            <a:ext cx="2474982" cy="82550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5804059" y="1853248"/>
            <a:ext cx="35595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/>
              <a:t>*</a:t>
            </a:r>
            <a:r>
              <a:rPr lang="ko-KR" altLang="en-US" sz="1600" dirty="0" smtClean="0"/>
              <a:t>데이터</a:t>
            </a:r>
            <a:r>
              <a:rPr lang="en-US" altLang="ko-KR" sz="1600" dirty="0" smtClean="0"/>
              <a:t>: </a:t>
            </a:r>
            <a:r>
              <a:rPr lang="ko-KR" altLang="en-US" sz="1600" dirty="0" smtClean="0"/>
              <a:t> 기존</a:t>
            </a:r>
            <a:r>
              <a:rPr lang="en-US" altLang="ko-KR" sz="1600" dirty="0"/>
              <a:t> </a:t>
            </a:r>
            <a:r>
              <a:rPr lang="en-US" altLang="ko-KR" sz="1600" dirty="0" smtClean="0"/>
              <a:t>+  FN </a:t>
            </a:r>
            <a:r>
              <a:rPr lang="ko-KR" altLang="en-US" sz="1600" dirty="0" smtClean="0"/>
              <a:t>업데이트</a:t>
            </a:r>
            <a:endParaRPr lang="ko-KR" altLang="en-US" sz="1600" dirty="0"/>
          </a:p>
        </p:txBody>
      </p:sp>
      <p:sp>
        <p:nvSpPr>
          <p:cNvPr id="3" name="TextBox 2"/>
          <p:cNvSpPr txBox="1"/>
          <p:nvPr/>
        </p:nvSpPr>
        <p:spPr>
          <a:xfrm>
            <a:off x="2003632" y="1837859"/>
            <a:ext cx="1486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Densenet</a:t>
            </a:r>
            <a:r>
              <a:rPr lang="en-US" altLang="ko-KR" dirty="0" smtClean="0"/>
              <a:t> 201</a:t>
            </a:r>
            <a:endParaRPr lang="ko-KR" alt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1350856" y="3921536"/>
            <a:ext cx="1284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EfficientNet</a:t>
            </a:r>
            <a:endParaRPr lang="ko-KR" altLang="en-US" dirty="0"/>
          </a:p>
        </p:txBody>
      </p:sp>
      <p:graphicFrame>
        <p:nvGraphicFramePr>
          <p:cNvPr id="34" name="표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1070085"/>
              </p:ext>
            </p:extLst>
          </p:nvPr>
        </p:nvGraphicFramePr>
        <p:xfrm>
          <a:off x="1426986" y="4290868"/>
          <a:ext cx="6732000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2000">
                  <a:extLst>
                    <a:ext uri="{9D8B030D-6E8A-4147-A177-3AD203B41FA5}">
                      <a16:colId xmlns:a16="http://schemas.microsoft.com/office/drawing/2014/main" val="2459184065"/>
                    </a:ext>
                  </a:extLst>
                </a:gridCol>
                <a:gridCol w="1800000">
                  <a:extLst>
                    <a:ext uri="{9D8B030D-6E8A-4147-A177-3AD203B41FA5}">
                      <a16:colId xmlns:a16="http://schemas.microsoft.com/office/drawing/2014/main" val="1401489252"/>
                    </a:ext>
                  </a:extLst>
                </a:gridCol>
                <a:gridCol w="1584000">
                  <a:extLst>
                    <a:ext uri="{9D8B030D-6E8A-4147-A177-3AD203B41FA5}">
                      <a16:colId xmlns:a16="http://schemas.microsoft.com/office/drawing/2014/main" val="2905554293"/>
                    </a:ext>
                  </a:extLst>
                </a:gridCol>
                <a:gridCol w="1008000">
                  <a:extLst>
                    <a:ext uri="{9D8B030D-6E8A-4147-A177-3AD203B41FA5}">
                      <a16:colId xmlns:a16="http://schemas.microsoft.com/office/drawing/2014/main" val="2023386140"/>
                    </a:ext>
                  </a:extLst>
                </a:gridCol>
                <a:gridCol w="1008000">
                  <a:extLst>
                    <a:ext uri="{9D8B030D-6E8A-4147-A177-3AD203B41FA5}">
                      <a16:colId xmlns:a16="http://schemas.microsoft.com/office/drawing/2014/main" val="240269080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Anatomy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Path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Date(version)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Test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400" baseline="0" dirty="0" err="1" smtClean="0">
                          <a:solidFill>
                            <a:schemeClr val="tx1"/>
                          </a:solidFill>
                        </a:rPr>
                        <a:t>acc</a:t>
                      </a:r>
                      <a:endParaRPr lang="en-US" altLang="ko-KR" sz="1400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</a:rPr>
                        <a:t>(CSV)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Test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400" baseline="0" dirty="0" err="1" smtClean="0">
                          <a:solidFill>
                            <a:schemeClr val="tx1"/>
                          </a:solidFill>
                        </a:rPr>
                        <a:t>acc</a:t>
                      </a:r>
                      <a:endParaRPr lang="en-US" altLang="ko-KR" sz="1400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</a:rPr>
                        <a:t>(DB)</a:t>
                      </a:r>
                      <a:endParaRPr lang="ko-KR" altLang="en-US" sz="140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160965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Stomach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20220217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solidFill>
                            <a:srgbClr val="1D1C1D"/>
                          </a:solidFill>
                          <a:latin typeface="NotoSansKR"/>
                        </a:rPr>
                        <a:t>0.9050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solidFill>
                            <a:srgbClr val="FF0000"/>
                          </a:solidFill>
                          <a:latin typeface="NotoSansKR"/>
                        </a:rPr>
                        <a:t>0.7527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09435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Colon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20220217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solidFill>
                            <a:srgbClr val="1D1C1D"/>
                          </a:solidFill>
                          <a:latin typeface="NotoSansKR"/>
                        </a:rPr>
                        <a:t>0.9400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solidFill>
                            <a:srgbClr val="1D1C1D"/>
                          </a:solidFill>
                          <a:latin typeface="NotoSansKR"/>
                        </a:rPr>
                        <a:t>0.9200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7303070"/>
                  </a:ext>
                </a:extLst>
              </a:tr>
            </a:tbl>
          </a:graphicData>
        </a:graphic>
      </p:graphicFrame>
      <p:cxnSp>
        <p:nvCxnSpPr>
          <p:cNvPr id="10" name="꺾인 연결선 9"/>
          <p:cNvCxnSpPr>
            <a:endCxn id="34" idx="1"/>
          </p:cNvCxnSpPr>
          <p:nvPr/>
        </p:nvCxnSpPr>
        <p:spPr>
          <a:xfrm rot="16200000" flipH="1">
            <a:off x="-653619" y="2774142"/>
            <a:ext cx="3118835" cy="1042375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4609"/>
            <a:ext cx="3100295" cy="1340055"/>
          </a:xfrm>
          <a:prstGeom prst="rect">
            <a:avLst/>
          </a:prstGeom>
        </p:spPr>
      </p:pic>
      <p:sp>
        <p:nvSpPr>
          <p:cNvPr id="52" name="TextBox 51"/>
          <p:cNvSpPr txBox="1"/>
          <p:nvPr/>
        </p:nvSpPr>
        <p:spPr>
          <a:xfrm>
            <a:off x="1161424" y="5360908"/>
            <a:ext cx="1486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Densenet</a:t>
            </a:r>
            <a:r>
              <a:rPr lang="en-US" altLang="ko-KR" dirty="0"/>
              <a:t> 201</a:t>
            </a:r>
            <a:endParaRPr lang="ko-KR" altLang="en-US" dirty="0"/>
          </a:p>
        </p:txBody>
      </p:sp>
      <p:graphicFrame>
        <p:nvGraphicFramePr>
          <p:cNvPr id="53" name="표 5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9102901"/>
              </p:ext>
            </p:extLst>
          </p:nvPr>
        </p:nvGraphicFramePr>
        <p:xfrm>
          <a:off x="1237554" y="5730240"/>
          <a:ext cx="6732000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2000">
                  <a:extLst>
                    <a:ext uri="{9D8B030D-6E8A-4147-A177-3AD203B41FA5}">
                      <a16:colId xmlns:a16="http://schemas.microsoft.com/office/drawing/2014/main" val="2459184065"/>
                    </a:ext>
                  </a:extLst>
                </a:gridCol>
                <a:gridCol w="1800000">
                  <a:extLst>
                    <a:ext uri="{9D8B030D-6E8A-4147-A177-3AD203B41FA5}">
                      <a16:colId xmlns:a16="http://schemas.microsoft.com/office/drawing/2014/main" val="1401489252"/>
                    </a:ext>
                  </a:extLst>
                </a:gridCol>
                <a:gridCol w="1584000">
                  <a:extLst>
                    <a:ext uri="{9D8B030D-6E8A-4147-A177-3AD203B41FA5}">
                      <a16:colId xmlns:a16="http://schemas.microsoft.com/office/drawing/2014/main" val="2905554293"/>
                    </a:ext>
                  </a:extLst>
                </a:gridCol>
                <a:gridCol w="1008000">
                  <a:extLst>
                    <a:ext uri="{9D8B030D-6E8A-4147-A177-3AD203B41FA5}">
                      <a16:colId xmlns:a16="http://schemas.microsoft.com/office/drawing/2014/main" val="2023386140"/>
                    </a:ext>
                  </a:extLst>
                </a:gridCol>
                <a:gridCol w="1008000">
                  <a:extLst>
                    <a:ext uri="{9D8B030D-6E8A-4147-A177-3AD203B41FA5}">
                      <a16:colId xmlns:a16="http://schemas.microsoft.com/office/drawing/2014/main" val="240269080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Anatomy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Path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Date(version)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Test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400" baseline="0" dirty="0" err="1" smtClean="0">
                          <a:solidFill>
                            <a:schemeClr val="tx1"/>
                          </a:solidFill>
                        </a:rPr>
                        <a:t>acc</a:t>
                      </a:r>
                      <a:endParaRPr lang="en-US" altLang="ko-KR" sz="1400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</a:rPr>
                        <a:t>(CSV)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Test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400" baseline="0" dirty="0" err="1" smtClean="0">
                          <a:solidFill>
                            <a:schemeClr val="tx1"/>
                          </a:solidFill>
                        </a:rPr>
                        <a:t>acc</a:t>
                      </a:r>
                      <a:endParaRPr lang="en-US" altLang="ko-KR" sz="1400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</a:rPr>
                        <a:t>(DB)</a:t>
                      </a:r>
                      <a:endParaRPr lang="ko-KR" altLang="en-US" sz="140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160965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Stomach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solidFill>
                            <a:srgbClr val="1D1C1D"/>
                          </a:solidFill>
                          <a:latin typeface="NotoSansKR"/>
                        </a:rPr>
                        <a:t>0.9650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solidFill>
                            <a:srgbClr val="FF0000"/>
                          </a:solidFill>
                          <a:latin typeface="NotoSansKR"/>
                        </a:rPr>
                        <a:t>0.9333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09435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Colon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solidFill>
                            <a:srgbClr val="1D1C1D"/>
                          </a:solidFill>
                          <a:latin typeface="NotoSansKR"/>
                        </a:rPr>
                        <a:t>0.9200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solidFill>
                            <a:srgbClr val="1D1C1D"/>
                          </a:solidFill>
                          <a:latin typeface="NotoSansKR"/>
                        </a:rPr>
                        <a:t>0.9200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7303070"/>
                  </a:ext>
                </a:extLst>
              </a:tr>
            </a:tbl>
          </a:graphicData>
        </a:graphic>
      </p:graphicFrame>
      <p:cxnSp>
        <p:nvCxnSpPr>
          <p:cNvPr id="54" name="꺾인 연결선 53"/>
          <p:cNvCxnSpPr>
            <a:endCxn id="53" idx="1"/>
          </p:cNvCxnSpPr>
          <p:nvPr/>
        </p:nvCxnSpPr>
        <p:spPr>
          <a:xfrm rot="16200000" flipH="1">
            <a:off x="-1462550" y="3594016"/>
            <a:ext cx="4381444" cy="1018764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1198042" y="5432929"/>
            <a:ext cx="6771512" cy="142507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4151607" y="808519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dirty="0" smtClean="0"/>
              <a:t>s</a:t>
            </a:r>
            <a:r>
              <a:rPr lang="ko-KR" altLang="en-US" sz="1200" dirty="0" err="1" smtClean="0"/>
              <a:t>lide</a:t>
            </a:r>
            <a:r>
              <a:rPr lang="ko-KR" altLang="en-US" sz="1200" dirty="0" smtClean="0"/>
              <a:t> </a:t>
            </a:r>
            <a:r>
              <a:rPr lang="ko-KR" altLang="en-US" sz="1200" dirty="0" err="1"/>
              <a:t>queue</a:t>
            </a:r>
            <a:r>
              <a:rPr lang="ko-KR" altLang="en-US" sz="1200" dirty="0" err="1" smtClean="0"/>
              <a:t>와</a:t>
            </a:r>
            <a:r>
              <a:rPr lang="ko-KR" altLang="en-US" sz="1200" dirty="0" smtClean="0"/>
              <a:t> </a:t>
            </a:r>
            <a:r>
              <a:rPr lang="ko-KR" altLang="en-US" sz="1200" dirty="0"/>
              <a:t>슬라이드 대기 수에 따른 영향이 </a:t>
            </a:r>
            <a:r>
              <a:rPr lang="ko-KR" altLang="en-US" sz="1200" dirty="0" smtClean="0"/>
              <a:t>의심</a:t>
            </a:r>
            <a:endParaRPr lang="en-US" altLang="ko-KR" sz="1200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200" dirty="0" smtClean="0"/>
              <a:t>코드 테스트 </a:t>
            </a:r>
            <a:r>
              <a:rPr lang="en-US" altLang="ko-KR" sz="1200" dirty="0" smtClean="0"/>
              <a:t>=&gt;</a:t>
            </a:r>
            <a:r>
              <a:rPr lang="ko-KR" altLang="en-US" sz="1200" dirty="0" smtClean="0"/>
              <a:t> </a:t>
            </a:r>
            <a:r>
              <a:rPr lang="ko-KR" altLang="en-US" sz="1200" dirty="0"/>
              <a:t>문제를 발견하지 </a:t>
            </a:r>
            <a:r>
              <a:rPr lang="ko-KR" altLang="en-US" sz="1200" dirty="0" smtClean="0"/>
              <a:t>못함</a:t>
            </a:r>
            <a:endParaRPr lang="en-US" altLang="ko-KR" sz="12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 smtClean="0"/>
              <a:t>지난, </a:t>
            </a:r>
            <a:r>
              <a:rPr lang="ko-KR" altLang="en-US" sz="1200" dirty="0"/>
              <a:t>테스트 결과는 테스트 코드의 문제로 </a:t>
            </a:r>
            <a:r>
              <a:rPr lang="ko-KR" altLang="en-US" sz="1200" dirty="0" smtClean="0"/>
              <a:t>확인됨</a:t>
            </a:r>
            <a:endParaRPr lang="ko-KR" altLang="en-US" sz="1200" dirty="0"/>
          </a:p>
        </p:txBody>
      </p:sp>
      <p:sp>
        <p:nvSpPr>
          <p:cNvPr id="11" name="TextBox 10"/>
          <p:cNvSpPr txBox="1"/>
          <p:nvPr/>
        </p:nvSpPr>
        <p:spPr>
          <a:xfrm>
            <a:off x="7944702" y="6478750"/>
            <a:ext cx="11992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테스트 코드 개선 후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728674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55575" y="127265"/>
            <a:ext cx="4698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atin typeface="+mj-ea"/>
              </a:rPr>
              <a:t>WSI </a:t>
            </a:r>
            <a:r>
              <a:rPr lang="ko-KR" altLang="en-US" b="1" dirty="0" smtClean="0">
                <a:latin typeface="+mj-ea"/>
              </a:rPr>
              <a:t>업데이트 관련 이슈 사항</a:t>
            </a:r>
            <a:endParaRPr lang="ko-KR" altLang="en-US" b="1" dirty="0">
              <a:latin typeface="+mj-ea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55575" y="685411"/>
            <a:ext cx="661444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1. </a:t>
            </a:r>
            <a:r>
              <a:rPr lang="ko-KR" altLang="en-US" sz="1600" dirty="0"/>
              <a:t>데이터 </a:t>
            </a:r>
            <a:r>
              <a:rPr lang="en-US" altLang="ko-KR" sz="1600" dirty="0"/>
              <a:t>: 2/14-2/19 daily scan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2. </a:t>
            </a:r>
            <a:r>
              <a:rPr lang="ko-KR" altLang="en-US" sz="1600" dirty="0"/>
              <a:t>결과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전체 </a:t>
            </a:r>
            <a:r>
              <a:rPr lang="en-US" altLang="ko-KR" sz="1600" dirty="0"/>
              <a:t>- 94.74</a:t>
            </a:r>
            <a:r>
              <a:rPr lang="en-US" altLang="ko-KR" sz="1600" dirty="0" smtClean="0"/>
              <a:t>%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ko-KR" sz="1600" dirty="0" smtClean="0"/>
              <a:t>stomach </a:t>
            </a:r>
            <a:r>
              <a:rPr lang="en-US" altLang="ko-KR" sz="1600" dirty="0"/>
              <a:t>- </a:t>
            </a:r>
            <a:r>
              <a:rPr lang="en-US" altLang="ko-KR" sz="1600" dirty="0" smtClean="0"/>
              <a:t>97.45%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ko-KR" sz="1600" dirty="0" smtClean="0"/>
              <a:t>colon </a:t>
            </a:r>
            <a:r>
              <a:rPr lang="en-US" altLang="ko-KR" sz="1600" dirty="0"/>
              <a:t>- 92.25</a:t>
            </a:r>
            <a:r>
              <a:rPr lang="en-US" altLang="ko-KR" sz="1600" dirty="0" smtClean="0"/>
              <a:t>%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rcRect l="14487" t="13900" r="21143" b="13165"/>
          <a:stretch/>
        </p:blipFill>
        <p:spPr>
          <a:xfrm>
            <a:off x="6007692" y="387508"/>
            <a:ext cx="2992066" cy="246621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520441" y="2700471"/>
            <a:ext cx="262355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Heat-map </a:t>
            </a:r>
            <a:r>
              <a:rPr lang="ko-KR" altLang="en-US" sz="1100" dirty="0" smtClean="0"/>
              <a:t>일부 수정 필요 </a:t>
            </a:r>
            <a:r>
              <a:rPr lang="en-US" altLang="ko-KR" sz="1100" dirty="0" smtClean="0"/>
              <a:t>(</a:t>
            </a:r>
            <a:r>
              <a:rPr lang="ko-KR" altLang="en-US" sz="1100" dirty="0" smtClean="0"/>
              <a:t>반영 완료</a:t>
            </a:r>
            <a:r>
              <a:rPr lang="en-US" altLang="ko-KR" sz="1100" dirty="0" smtClean="0"/>
              <a:t>)</a:t>
            </a:r>
            <a:endParaRPr lang="ko-KR" altLang="en-US" sz="1100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/>
          <a:srcRect l="1688" t="62632" r="54611" b="3409"/>
          <a:stretch/>
        </p:blipFill>
        <p:spPr>
          <a:xfrm>
            <a:off x="560477" y="2577304"/>
            <a:ext cx="4684971" cy="1744397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/>
          <a:srcRect l="1872" t="62844" r="54740" b="3359"/>
          <a:stretch/>
        </p:blipFill>
        <p:spPr>
          <a:xfrm>
            <a:off x="628843" y="4530726"/>
            <a:ext cx="3878032" cy="1431789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5"/>
          <a:srcRect l="2126" t="63511" r="54736" b="3673"/>
          <a:stretch/>
        </p:blipFill>
        <p:spPr>
          <a:xfrm>
            <a:off x="4591056" y="4546776"/>
            <a:ext cx="3858770" cy="1399687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-31683" y="3264836"/>
            <a:ext cx="1184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전체</a:t>
            </a:r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2310802" y="5989629"/>
            <a:ext cx="1184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stomach</a:t>
            </a:r>
            <a:endParaRPr lang="ko-KR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6007692" y="5946463"/>
            <a:ext cx="1184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colon</a:t>
            </a:r>
            <a:endParaRPr lang="ko-KR" altLang="en-US" dirty="0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02595" y="3330747"/>
            <a:ext cx="3208118" cy="742303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4061128" y="609834"/>
            <a:ext cx="1802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(</a:t>
            </a:r>
            <a:r>
              <a:rPr lang="ko-KR" altLang="en-US" dirty="0" err="1" smtClean="0">
                <a:solidFill>
                  <a:srgbClr val="FF0000"/>
                </a:solidFill>
              </a:rPr>
              <a:t>씨젠</a:t>
            </a:r>
            <a:r>
              <a:rPr lang="ko-KR" altLang="en-US" dirty="0" smtClean="0">
                <a:solidFill>
                  <a:srgbClr val="FF0000"/>
                </a:solidFill>
              </a:rPr>
              <a:t> 테스트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41820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55575" y="127265"/>
            <a:ext cx="4698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atin typeface="+mj-ea"/>
              </a:rPr>
              <a:t>WSI </a:t>
            </a:r>
            <a:r>
              <a:rPr lang="ko-KR" altLang="en-US" b="1" dirty="0" smtClean="0">
                <a:latin typeface="+mj-ea"/>
              </a:rPr>
              <a:t>업데이트 관련 이슈 사항</a:t>
            </a:r>
            <a:endParaRPr lang="ko-KR" altLang="en-US" b="1" dirty="0">
              <a:latin typeface="+mj-ea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55575" y="685411"/>
            <a:ext cx="66144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이슈 슬라이드</a:t>
            </a:r>
            <a:endParaRPr lang="en-US" altLang="ko-KR" sz="1600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600" dirty="0" smtClean="0"/>
              <a:t>Stomach n</a:t>
            </a:r>
            <a:r>
              <a:rPr lang="ko-KR" altLang="en-US" sz="1600" dirty="0" smtClean="0"/>
              <a:t>에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대해서 과한 </a:t>
            </a:r>
            <a:r>
              <a:rPr lang="en-US" altLang="ko-KR" sz="1600" dirty="0" smtClean="0"/>
              <a:t>heat-map </a:t>
            </a:r>
            <a:r>
              <a:rPr lang="ko-KR" altLang="en-US" sz="1600" dirty="0" smtClean="0"/>
              <a:t>생성 이슈</a:t>
            </a:r>
            <a:endParaRPr lang="en-US" altLang="ko-KR" sz="1600" dirty="0" smtClean="0"/>
          </a:p>
        </p:txBody>
      </p:sp>
      <p:sp>
        <p:nvSpPr>
          <p:cNvPr id="2" name="직사각형 1"/>
          <p:cNvSpPr/>
          <p:nvPr/>
        </p:nvSpPr>
        <p:spPr>
          <a:xfrm>
            <a:off x="155575" y="1431893"/>
            <a:ext cx="640419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 dirty="0"/>
              <a:t>1. </a:t>
            </a:r>
            <a:r>
              <a:rPr lang="ko-KR" altLang="en-US" sz="1400" b="1" dirty="0" err="1"/>
              <a:t>N으로</a:t>
            </a:r>
            <a:r>
              <a:rPr lang="ko-KR" altLang="en-US" sz="1400" b="1" dirty="0"/>
              <a:t> 잘 예측했으나 </a:t>
            </a:r>
            <a:r>
              <a:rPr lang="ko-KR" altLang="en-US" sz="1400" b="1" dirty="0" err="1"/>
              <a:t>heatmap에서</a:t>
            </a:r>
            <a:r>
              <a:rPr lang="ko-KR" altLang="en-US" sz="1400" b="1" dirty="0"/>
              <a:t> </a:t>
            </a:r>
            <a:r>
              <a:rPr lang="ko-KR" altLang="en-US" sz="1400" b="1" dirty="0" err="1"/>
              <a:t>D나</a:t>
            </a:r>
            <a:r>
              <a:rPr lang="ko-KR" altLang="en-US" sz="1400" b="1" dirty="0"/>
              <a:t> </a:t>
            </a:r>
            <a:r>
              <a:rPr lang="ko-KR" altLang="en-US" sz="1400" b="1" dirty="0" err="1"/>
              <a:t>M이</a:t>
            </a:r>
            <a:r>
              <a:rPr lang="ko-KR" altLang="en-US" sz="1400" b="1" dirty="0"/>
              <a:t> 많은 경우</a:t>
            </a:r>
          </a:p>
          <a:p>
            <a:r>
              <a:rPr lang="ko-KR" altLang="en-US" sz="1400" b="1" dirty="0"/>
              <a:t>- </a:t>
            </a:r>
            <a:r>
              <a:rPr lang="ko-KR" altLang="en-US" sz="1400" dirty="0"/>
              <a:t>2022S 004638002 (</a:t>
            </a:r>
            <a:r>
              <a:rPr lang="ko-KR" altLang="en-US" sz="1400" dirty="0" err="1"/>
              <a:t>stomach</a:t>
            </a:r>
            <a:r>
              <a:rPr lang="ko-KR" altLang="en-US" sz="1400" dirty="0"/>
              <a:t>)</a:t>
            </a:r>
          </a:p>
          <a:p>
            <a:r>
              <a:rPr lang="ko-KR" altLang="en-US" sz="1400" dirty="0"/>
              <a:t>- 2022S 003948501 (</a:t>
            </a:r>
            <a:r>
              <a:rPr lang="ko-KR" altLang="en-US" sz="1400" dirty="0" err="1"/>
              <a:t>stomach</a:t>
            </a:r>
            <a:r>
              <a:rPr lang="ko-KR" altLang="en-US" sz="1400" dirty="0"/>
              <a:t>)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8795" y="2394418"/>
            <a:ext cx="1795575" cy="134017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8428" y="1694495"/>
            <a:ext cx="2524213" cy="252421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602" y="2149458"/>
            <a:ext cx="2359795" cy="1839340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110190" y="4331233"/>
            <a:ext cx="48105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/>
              <a:t>2. </a:t>
            </a:r>
            <a:r>
              <a:rPr lang="ko-KR" altLang="en-US" sz="1200" b="1" dirty="0" err="1"/>
              <a:t>N으로</a:t>
            </a:r>
            <a:r>
              <a:rPr lang="ko-KR" altLang="en-US" sz="1200" b="1" dirty="0"/>
              <a:t> 잘못 진단했고, </a:t>
            </a:r>
            <a:r>
              <a:rPr lang="ko-KR" altLang="en-US" sz="1200" b="1" dirty="0" err="1"/>
              <a:t>heatmap에서</a:t>
            </a:r>
            <a:r>
              <a:rPr lang="ko-KR" altLang="en-US" sz="1200" b="1" dirty="0"/>
              <a:t> </a:t>
            </a:r>
            <a:r>
              <a:rPr lang="ko-KR" altLang="en-US" sz="1200" b="1" dirty="0" err="1"/>
              <a:t>D나</a:t>
            </a:r>
            <a:r>
              <a:rPr lang="ko-KR" altLang="en-US" sz="1200" b="1" dirty="0"/>
              <a:t> </a:t>
            </a:r>
            <a:r>
              <a:rPr lang="ko-KR" altLang="en-US" sz="1200" b="1" dirty="0" err="1"/>
              <a:t>M이</a:t>
            </a:r>
            <a:r>
              <a:rPr lang="ko-KR" altLang="en-US" sz="1200" b="1" dirty="0"/>
              <a:t> 많은 경우</a:t>
            </a:r>
          </a:p>
          <a:p>
            <a:r>
              <a:rPr lang="ko-KR" altLang="en-US" sz="1200" dirty="0"/>
              <a:t>- 2022S 004409101 (정답 : </a:t>
            </a:r>
            <a:r>
              <a:rPr lang="ko-KR" altLang="en-US" sz="1200" dirty="0" err="1"/>
              <a:t>M</a:t>
            </a:r>
            <a:r>
              <a:rPr lang="ko-KR" altLang="en-US" sz="1200" dirty="0"/>
              <a:t>, </a:t>
            </a:r>
            <a:r>
              <a:rPr lang="ko-KR" altLang="en-US" sz="1200" dirty="0" err="1"/>
              <a:t>stomach</a:t>
            </a:r>
            <a:r>
              <a:rPr lang="ko-KR" altLang="en-US" sz="1200" dirty="0"/>
              <a:t>)</a:t>
            </a:r>
          </a:p>
          <a:p>
            <a:r>
              <a:rPr lang="ko-KR" altLang="en-US" sz="1200" dirty="0"/>
              <a:t>- 2022S 004413401 (정답 : </a:t>
            </a:r>
            <a:r>
              <a:rPr lang="ko-KR" altLang="en-US" sz="1200" dirty="0" err="1"/>
              <a:t>D</a:t>
            </a:r>
            <a:r>
              <a:rPr lang="ko-KR" altLang="en-US" sz="1200" dirty="0"/>
              <a:t>, </a:t>
            </a:r>
            <a:r>
              <a:rPr lang="ko-KR" altLang="en-US" sz="1200" dirty="0" err="1"/>
              <a:t>Colon</a:t>
            </a:r>
            <a:r>
              <a:rPr lang="ko-KR" altLang="en-US" sz="1200" dirty="0"/>
              <a:t>)</a:t>
            </a: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30598" y="4478128"/>
            <a:ext cx="1046826" cy="2229682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39799" y="4512286"/>
            <a:ext cx="851656" cy="2176453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20535" y="4556283"/>
            <a:ext cx="898970" cy="2206025"/>
          </a:xfrm>
          <a:prstGeom prst="rect">
            <a:avLst/>
          </a:prstGeom>
        </p:spPr>
      </p:pic>
      <p:sp>
        <p:nvSpPr>
          <p:cNvPr id="23" name="직사각형 22"/>
          <p:cNvSpPr/>
          <p:nvPr/>
        </p:nvSpPr>
        <p:spPr>
          <a:xfrm>
            <a:off x="4161803" y="4331232"/>
            <a:ext cx="3230309" cy="23765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화살표 연결선 24"/>
          <p:cNvCxnSpPr>
            <a:endCxn id="23" idx="3"/>
          </p:cNvCxnSpPr>
          <p:nvPr/>
        </p:nvCxnSpPr>
        <p:spPr>
          <a:xfrm flipH="1">
            <a:off x="7392112" y="5298393"/>
            <a:ext cx="649481" cy="221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7522138" y="5076049"/>
            <a:ext cx="19569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전체가 슬라이드 </a:t>
            </a:r>
            <a:r>
              <a:rPr lang="en-US" altLang="ko-KR" sz="1200" dirty="0" smtClean="0"/>
              <a:t>1</a:t>
            </a:r>
            <a:r>
              <a:rPr lang="ko-KR" altLang="en-US" sz="1200" dirty="0" smtClean="0"/>
              <a:t>장임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367376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030095" y="-141316"/>
            <a:ext cx="955964" cy="13134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1454727" y="3882045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18802" y="3208712"/>
            <a:ext cx="73609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atin typeface="+mj-ea"/>
                <a:ea typeface="+mj-ea"/>
              </a:rPr>
              <a:t>현미경 시스템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18802" y="3863199"/>
            <a:ext cx="73609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latin typeface="+mj-ea"/>
                <a:ea typeface="+mj-ea"/>
              </a:rPr>
              <a:t>전처리 방법 변경 실험 </a:t>
            </a:r>
            <a:r>
              <a:rPr lang="en-US" altLang="ko-KR" sz="2000" b="1" dirty="0">
                <a:latin typeface="+mj-ea"/>
                <a:ea typeface="+mj-ea"/>
              </a:rPr>
              <a:t>(</a:t>
            </a:r>
            <a:r>
              <a:rPr lang="ko-KR" altLang="en-US" sz="2000" b="1" dirty="0">
                <a:latin typeface="+mj-ea"/>
                <a:ea typeface="+mj-ea"/>
              </a:rPr>
              <a:t>모델 공통</a:t>
            </a:r>
            <a:r>
              <a:rPr lang="en-US" altLang="ko-KR" sz="2000" b="1" dirty="0">
                <a:latin typeface="+mj-ea"/>
                <a:ea typeface="+mj-ea"/>
              </a:rPr>
              <a:t>)</a:t>
            </a:r>
            <a:endParaRPr lang="ko-KR" altLang="en-US" sz="20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5636660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55574" y="127265"/>
            <a:ext cx="5692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+mj-ea"/>
              </a:rPr>
              <a:t>segmentation </a:t>
            </a:r>
            <a:r>
              <a:rPr lang="ko-KR" altLang="en-US" b="1" dirty="0">
                <a:latin typeface="+mj-ea"/>
              </a:rPr>
              <a:t>추가된 이미지 </a:t>
            </a:r>
            <a:r>
              <a:rPr lang="ko-KR" altLang="en-US" b="1" dirty="0" err="1">
                <a:latin typeface="+mj-ea"/>
              </a:rPr>
              <a:t>전처리</a:t>
            </a:r>
            <a:endParaRPr lang="ko-KR" altLang="en-US" b="1" dirty="0">
              <a:latin typeface="+mj-ea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74320" y="689354"/>
            <a:ext cx="7981485" cy="16665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j-ea"/>
                <a:ea typeface="+mj-ea"/>
              </a:rPr>
              <a:t>데이터 위치</a:t>
            </a:r>
            <a:r>
              <a:rPr lang="en-US" altLang="ko-KR" sz="1400" dirty="0">
                <a:latin typeface="+mj-ea"/>
                <a:ea typeface="+mj-ea"/>
              </a:rPr>
              <a:t>: Z:\01. </a:t>
            </a:r>
            <a:r>
              <a:rPr lang="ko-KR" altLang="en-US" sz="1400" dirty="0">
                <a:latin typeface="+mj-ea"/>
                <a:ea typeface="+mj-ea"/>
              </a:rPr>
              <a:t>현미경 이미지 통합</a:t>
            </a:r>
            <a:r>
              <a:rPr lang="en-US" altLang="ko-KR" sz="1400" dirty="0">
                <a:latin typeface="+mj-ea"/>
                <a:ea typeface="+mj-ea"/>
              </a:rPr>
              <a:t>\2022 Colon M,N </a:t>
            </a:r>
            <a:r>
              <a:rPr lang="ko-KR" altLang="en-US" sz="1400" dirty="0">
                <a:latin typeface="+mj-ea"/>
                <a:ea typeface="+mj-ea"/>
              </a:rPr>
              <a:t>촬영 </a:t>
            </a:r>
            <a:r>
              <a:rPr lang="en-US" altLang="ko-KR" sz="1400" dirty="0">
                <a:latin typeface="+mj-ea"/>
                <a:ea typeface="+mj-ea"/>
              </a:rPr>
              <a:t>(</a:t>
            </a:r>
            <a:r>
              <a:rPr lang="ko-KR" altLang="en-US" sz="1400" dirty="0" err="1">
                <a:latin typeface="+mj-ea"/>
                <a:ea typeface="+mj-ea"/>
              </a:rPr>
              <a:t>저배율</a:t>
            </a:r>
            <a:r>
              <a:rPr lang="ko-KR" altLang="en-US" sz="1400" dirty="0">
                <a:latin typeface="+mj-ea"/>
                <a:ea typeface="+mj-ea"/>
              </a:rPr>
              <a:t> 및 빛 차이확인</a:t>
            </a:r>
            <a:r>
              <a:rPr lang="en-US" altLang="ko-KR" sz="1400" dirty="0">
                <a:latin typeface="+mj-ea"/>
                <a:ea typeface="+mj-ea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+mj-ea"/>
                <a:ea typeface="+mj-ea"/>
              </a:rPr>
              <a:t>Pretrained filtering model</a:t>
            </a:r>
            <a:r>
              <a:rPr lang="ko-KR" altLang="en-US" sz="1400" dirty="0">
                <a:latin typeface="+mj-ea"/>
                <a:ea typeface="+mj-ea"/>
              </a:rPr>
              <a:t>을 활용하여 데이터 선별 중</a:t>
            </a:r>
            <a:endParaRPr lang="en-US" altLang="ko-KR" sz="1400" dirty="0">
              <a:latin typeface="+mj-ea"/>
              <a:ea typeface="+mj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j-ea"/>
                <a:ea typeface="+mj-ea"/>
              </a:rPr>
              <a:t>선별 후 정성적으로 추가 삭제할 데이터를 확인함</a:t>
            </a:r>
            <a:endParaRPr lang="en-US" altLang="ko-KR" sz="1400" dirty="0">
              <a:latin typeface="+mj-ea"/>
              <a:ea typeface="+mj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+mj-ea"/>
                <a:ea typeface="+mj-ea"/>
              </a:rPr>
              <a:t>Model</a:t>
            </a:r>
            <a:r>
              <a:rPr lang="ko-KR" altLang="en-US" sz="1400" dirty="0">
                <a:latin typeface="+mj-ea"/>
                <a:ea typeface="+mj-ea"/>
              </a:rPr>
              <a:t>이 거르지 못한 </a:t>
            </a:r>
            <a:r>
              <a:rPr lang="en-US" altLang="ko-KR" sz="1400" dirty="0">
                <a:latin typeface="+mj-ea"/>
                <a:ea typeface="+mj-ea"/>
              </a:rPr>
              <a:t>noise</a:t>
            </a:r>
            <a:r>
              <a:rPr lang="ko-KR" altLang="en-US" sz="1400" dirty="0">
                <a:latin typeface="+mj-ea"/>
                <a:ea typeface="+mj-ea"/>
              </a:rPr>
              <a:t>를 모아 </a:t>
            </a:r>
            <a:r>
              <a:rPr lang="en-US" altLang="ko-KR" sz="1400" dirty="0">
                <a:latin typeface="+mj-ea"/>
                <a:ea typeface="+mj-ea"/>
              </a:rPr>
              <a:t>Pretrained Model</a:t>
            </a:r>
            <a:r>
              <a:rPr lang="ko-KR" altLang="en-US" sz="1400" dirty="0">
                <a:latin typeface="+mj-ea"/>
                <a:ea typeface="+mj-ea"/>
              </a:rPr>
              <a:t>을 추가적으로 학습</a:t>
            </a:r>
            <a:endParaRPr lang="en-US" altLang="ko-KR" sz="1400" dirty="0">
              <a:latin typeface="+mj-ea"/>
              <a:ea typeface="+mj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j-ea"/>
                <a:ea typeface="+mj-ea"/>
              </a:rPr>
              <a:t>사람의 판단 기준으로 진단이 가능한 경우 </a:t>
            </a:r>
            <a:r>
              <a:rPr lang="en-US" altLang="ko-KR" sz="1400" dirty="0">
                <a:latin typeface="+mj-ea"/>
                <a:ea typeface="+mj-ea"/>
              </a:rPr>
              <a:t>Noise</a:t>
            </a:r>
            <a:r>
              <a:rPr lang="ko-KR" altLang="en-US" sz="1400" dirty="0">
                <a:latin typeface="+mj-ea"/>
                <a:ea typeface="+mj-ea"/>
              </a:rPr>
              <a:t>로 판별하지 않게 지도학습</a:t>
            </a:r>
            <a:endParaRPr lang="en-US" altLang="ko-KR" sz="1400" dirty="0">
              <a:latin typeface="+mj-ea"/>
              <a:ea typeface="+mj-ea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AF45D4A-0DEA-45E2-A0E4-9F5FAC41722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" y="2800132"/>
            <a:ext cx="2063390" cy="150940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3600FAA2-45F0-4DD1-BFBB-B8728363BD7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8609" y="2803446"/>
            <a:ext cx="2063391" cy="1509407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DDC3B22C-5265-4436-B105-C3F8FC116B7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" y="4531143"/>
            <a:ext cx="2063390" cy="1509406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148ED679-B64A-4CF3-9EEC-BD03611E2B3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8609" y="4537772"/>
            <a:ext cx="2063390" cy="1509406"/>
          </a:xfrm>
          <a:prstGeom prst="rect">
            <a:avLst/>
          </a:prstGeom>
        </p:spPr>
      </p:pic>
      <p:sp>
        <p:nvSpPr>
          <p:cNvPr id="21" name="사다리꼴 20">
            <a:extLst>
              <a:ext uri="{FF2B5EF4-FFF2-40B4-BE49-F238E27FC236}">
                <a16:creationId xmlns:a16="http://schemas.microsoft.com/office/drawing/2014/main" id="{CB0E3D9B-F13D-4E79-B5EB-284229240D08}"/>
              </a:ext>
            </a:extLst>
          </p:cNvPr>
          <p:cNvSpPr/>
          <p:nvPr/>
        </p:nvSpPr>
        <p:spPr>
          <a:xfrm rot="5400000">
            <a:off x="6121707" y="3966112"/>
            <a:ext cx="1031846" cy="870078"/>
          </a:xfrm>
          <a:prstGeom prst="trapezoid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6FDC923-76C8-4EF3-9D9F-0EB8F800917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5116" y="4117493"/>
            <a:ext cx="716121" cy="52385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B675169-63C0-41E1-BD04-6CB3510E236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3366" y="4195927"/>
            <a:ext cx="700747" cy="51260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F0DD807-2554-4D4A-9143-767163FBB48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8273" y="4275316"/>
            <a:ext cx="699440" cy="511653"/>
          </a:xfrm>
          <a:prstGeom prst="rect">
            <a:avLst/>
          </a:prstGeom>
        </p:spPr>
      </p:pic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3663105-C679-4D4D-8A80-1CC8C833D23D}"/>
              </a:ext>
            </a:extLst>
          </p:cNvPr>
          <p:cNvCxnSpPr>
            <a:cxnSpLocks/>
          </p:cNvCxnSpPr>
          <p:nvPr/>
        </p:nvCxnSpPr>
        <p:spPr>
          <a:xfrm>
            <a:off x="5781237" y="4401151"/>
            <a:ext cx="40279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2FA0DC4-CF02-4D51-9259-5A467736E982}"/>
              </a:ext>
            </a:extLst>
          </p:cNvPr>
          <p:cNvCxnSpPr>
            <a:cxnSpLocks/>
          </p:cNvCxnSpPr>
          <p:nvPr/>
        </p:nvCxnSpPr>
        <p:spPr>
          <a:xfrm>
            <a:off x="7072669" y="4168663"/>
            <a:ext cx="51097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F0099013-0BD1-4A0A-B2DA-896FDD3FAB66}"/>
              </a:ext>
            </a:extLst>
          </p:cNvPr>
          <p:cNvCxnSpPr>
            <a:cxnSpLocks/>
          </p:cNvCxnSpPr>
          <p:nvPr/>
        </p:nvCxnSpPr>
        <p:spPr>
          <a:xfrm>
            <a:off x="7072669" y="4624877"/>
            <a:ext cx="51097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그림 21">
            <a:extLst>
              <a:ext uri="{FF2B5EF4-FFF2-40B4-BE49-F238E27FC236}">
                <a16:creationId xmlns:a16="http://schemas.microsoft.com/office/drawing/2014/main" id="{63EE8F84-0CA1-435B-9254-2D93C09F290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4286" y="3706232"/>
            <a:ext cx="699440" cy="511653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6C4D1A88-F601-4B7C-A006-8E6D0E0704B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9036" y="3760330"/>
            <a:ext cx="716121" cy="523855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B17F46BB-8157-42F9-8C81-F01BACDD6C5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1541" y="4445881"/>
            <a:ext cx="700747" cy="5126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E9EF7F9-162E-4A8F-B24B-6EC79F7AEE77}"/>
              </a:ext>
            </a:extLst>
          </p:cNvPr>
          <p:cNvSpPr txBox="1"/>
          <p:nvPr/>
        </p:nvSpPr>
        <p:spPr>
          <a:xfrm>
            <a:off x="6261160" y="4077985"/>
            <a:ext cx="7161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Deep</a:t>
            </a:r>
          </a:p>
          <a:p>
            <a:pPr algn="ctr"/>
            <a:r>
              <a:rPr lang="en-US" altLang="ko-KR" sz="1200" dirty="0"/>
              <a:t>Noise</a:t>
            </a:r>
          </a:p>
          <a:p>
            <a:pPr algn="ctr"/>
            <a:r>
              <a:rPr lang="en-US" altLang="ko-KR" sz="1200" dirty="0"/>
              <a:t>Filter</a:t>
            </a:r>
            <a:endParaRPr lang="ko-KR" altLang="en-US" sz="12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6CA0150-7DAA-4C15-9F85-6733A4B005F5}"/>
              </a:ext>
            </a:extLst>
          </p:cNvPr>
          <p:cNvSpPr txBox="1"/>
          <p:nvPr/>
        </p:nvSpPr>
        <p:spPr>
          <a:xfrm>
            <a:off x="6942777" y="3891664"/>
            <a:ext cx="7161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N</a:t>
            </a:r>
            <a:endParaRPr lang="ko-KR" altLang="en-US" sz="12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F52B693-FD76-4B1B-A1DF-CD5C36C06226}"/>
              </a:ext>
            </a:extLst>
          </p:cNvPr>
          <p:cNvSpPr txBox="1"/>
          <p:nvPr/>
        </p:nvSpPr>
        <p:spPr>
          <a:xfrm>
            <a:off x="6977281" y="4600051"/>
            <a:ext cx="7161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Noise</a:t>
            </a:r>
            <a:endParaRPr lang="ko-KR" altLang="en-US" sz="1200" dirty="0"/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973B444C-1291-4DD2-9FB1-9A66F09A8D0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3546" y="4496444"/>
            <a:ext cx="700740" cy="512604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2734D706-FF89-40A6-909A-3E69895C7429}"/>
              </a:ext>
            </a:extLst>
          </p:cNvPr>
          <p:cNvSpPr/>
          <p:nvPr/>
        </p:nvSpPr>
        <p:spPr>
          <a:xfrm>
            <a:off x="140218" y="4379420"/>
            <a:ext cx="4537553" cy="1801801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76BF0E7C-E80B-4BF2-9A14-C50A619B77D5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2558" y="4365397"/>
            <a:ext cx="699440" cy="511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2228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49910</TotalTime>
  <Words>1036</Words>
  <Application>Microsoft Office PowerPoint</Application>
  <PresentationFormat>화면 슬라이드 쇼(4:3)</PresentationFormat>
  <Paragraphs>268</Paragraphs>
  <Slides>20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6" baseType="lpstr">
      <vt:lpstr>NotoSansKR</vt:lpstr>
      <vt:lpstr>맑은 고딕</vt:lpstr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mujinkim</dc:creator>
  <cp:lastModifiedBy>mujinkim</cp:lastModifiedBy>
  <cp:revision>648</cp:revision>
  <dcterms:created xsi:type="dcterms:W3CDTF">2021-03-24T07:36:17Z</dcterms:created>
  <dcterms:modified xsi:type="dcterms:W3CDTF">2022-02-25T05:33:37Z</dcterms:modified>
</cp:coreProperties>
</file>